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5" r:id="rId3"/>
    <p:sldId id="290" r:id="rId4"/>
    <p:sldId id="291" r:id="rId5"/>
    <p:sldId id="281" r:id="rId6"/>
    <p:sldId id="261" r:id="rId7"/>
    <p:sldId id="258" r:id="rId8"/>
    <p:sldId id="271" r:id="rId9"/>
    <p:sldId id="259" r:id="rId10"/>
    <p:sldId id="273" r:id="rId11"/>
    <p:sldId id="274" r:id="rId12"/>
    <p:sldId id="262" r:id="rId13"/>
    <p:sldId id="275" r:id="rId14"/>
    <p:sldId id="276" r:id="rId15"/>
    <p:sldId id="265" r:id="rId16"/>
    <p:sldId id="266" r:id="rId17"/>
    <p:sldId id="267" r:id="rId18"/>
    <p:sldId id="269" r:id="rId19"/>
    <p:sldId id="286" r:id="rId20"/>
    <p:sldId id="287" r:id="rId21"/>
    <p:sldId id="284" r:id="rId22"/>
    <p:sldId id="277" r:id="rId23"/>
    <p:sldId id="278" r:id="rId24"/>
    <p:sldId id="279" r:id="rId25"/>
    <p:sldId id="28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826"/>
    <a:srgbClr val="0066FF"/>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74545" autoAdjust="0"/>
  </p:normalViewPr>
  <p:slideViewPr>
    <p:cSldViewPr snapToGrid="0">
      <p:cViewPr varScale="1">
        <p:scale>
          <a:sx n="54" d="100"/>
          <a:sy n="54" d="100"/>
        </p:scale>
        <p:origin x="116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24227-B55C-4DF6-886E-DFDFAA2BACA9}" type="datetimeFigureOut">
              <a:rPr lang="fr-FR" smtClean="0"/>
              <a:t>29/04/2019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0B7FE-ECE9-4564-9DAD-76077371988F}" type="slidenum">
              <a:rPr lang="fr-FR" smtClean="0"/>
              <a:t>‹N°›</a:t>
            </a:fld>
            <a:endParaRPr lang="fr-FR"/>
          </a:p>
        </p:txBody>
      </p:sp>
    </p:spTree>
    <p:extLst>
      <p:ext uri="{BB962C8B-B14F-4D97-AF65-F5344CB8AC3E}">
        <p14:creationId xmlns:p14="http://schemas.microsoft.com/office/powerpoint/2010/main" val="393267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lelabo-ess.org/+-es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recherches-solidarites.org/page/dans-les-territoires/etudes-en-region" TargetMode="External"/><Relationship Id="rId5" Type="http://schemas.openxmlformats.org/officeDocument/2006/relationships/hyperlink" Target="http://www.lelabo-ess.org/-%3ehttp:/www.recherches-solidarites.org/media/uploads/es_bilanemploien2011_05.pdf" TargetMode="External"/><Relationship Id="rId4" Type="http://schemas.openxmlformats.org/officeDocument/2006/relationships/hyperlink" Target="http://www.essenregion.org/annuaires/uploads/autres/file/PanoramaCNCRES2010.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Quizz ESS</a:t>
            </a:r>
            <a:r>
              <a:rPr lang="fr-FR" baseline="0" dirty="0" smtClean="0"/>
              <a:t> fonctionne avec des cartons de couleurs. Pour chaque questions, des coches de couleurs sont proposées. Chaque participant doit être muni de 5 cartons correspondants aux couleurs des coches.  A chaque questions les utilisateurs doivent lever les cartons dont les couleurs correspondent aux réponses qu’ils souhaitent proposer. L’animateur peut donc adapter son argumentation en fonction des couleurs dominantes. </a:t>
            </a:r>
            <a:endParaRPr lang="fr-FR" dirty="0"/>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1</a:t>
            </a:fld>
            <a:endParaRPr lang="fr-FR"/>
          </a:p>
        </p:txBody>
      </p:sp>
    </p:spTree>
    <p:extLst>
      <p:ext uri="{BB962C8B-B14F-4D97-AF65-F5344CB8AC3E}">
        <p14:creationId xmlns:p14="http://schemas.microsoft.com/office/powerpoint/2010/main" val="3564461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DIAPO EN PLUS SI BESOIN POUR LES PROS DE L’ESS </a:t>
            </a:r>
            <a:r>
              <a:rPr lang="fr-FR" sz="1200" b="0" i="0" u="none" strike="noStrike" kern="1200" dirty="0">
                <a:solidFill>
                  <a:schemeClr val="tx1"/>
                </a:solidFill>
                <a:effectLst/>
                <a:latin typeface="+mn-lt"/>
                <a:ea typeface="+mn-ea"/>
                <a:cs typeface="+mn-cs"/>
                <a:sym typeface="Wingdings" pitchFamily="2" charset="2"/>
              </a:rPr>
              <a:t></a:t>
            </a:r>
          </a:p>
          <a:p>
            <a:endParaRPr lang="fr-FR" dirty="0"/>
          </a:p>
        </p:txBody>
      </p:sp>
      <p:sp>
        <p:nvSpPr>
          <p:cNvPr id="4" name="Espace réservé du numéro de diapositive 3"/>
          <p:cNvSpPr>
            <a:spLocks noGrp="1"/>
          </p:cNvSpPr>
          <p:nvPr>
            <p:ph type="sldNum" sz="quarter" idx="5"/>
          </p:nvPr>
        </p:nvSpPr>
        <p:spPr/>
        <p:txBody>
          <a:bodyPr/>
          <a:lstStyle/>
          <a:p>
            <a:fld id="{21E0B7FE-ECE9-4564-9DAD-76077371988F}" type="slidenum">
              <a:rPr lang="fr-FR" smtClean="0"/>
              <a:t>11</a:t>
            </a:fld>
            <a:endParaRPr lang="fr-FR"/>
          </a:p>
        </p:txBody>
      </p:sp>
    </p:spTree>
    <p:extLst>
      <p:ext uri="{BB962C8B-B14F-4D97-AF65-F5344CB8AC3E}">
        <p14:creationId xmlns:p14="http://schemas.microsoft.com/office/powerpoint/2010/main" val="355118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Des bénévoles</a:t>
            </a:r>
          </a:p>
          <a:p>
            <a:pPr marL="171450" indent="-171450">
              <a:buFontTx/>
              <a:buChar char="-"/>
            </a:pPr>
            <a:r>
              <a:rPr lang="fr-FR" dirty="0"/>
              <a:t>Des entrepreneurs c’est-à-dire toute personne porteuse de projet ou dirigeant d’entreprise souhaitant développer son activité dans la vision de l’ESS</a:t>
            </a:r>
            <a:endParaRPr lang="fr-FR" sz="1200" b="0" i="0" kern="1200" dirty="0">
              <a:solidFill>
                <a:schemeClr val="tx1"/>
              </a:solidFill>
              <a:effectLst/>
              <a:latin typeface="+mn-lt"/>
              <a:ea typeface="+mn-ea"/>
              <a:cs typeface="+mn-cs"/>
            </a:endParaRPr>
          </a:p>
          <a:p>
            <a:pPr marL="171450" indent="-171450">
              <a:buFontTx/>
              <a:buChar char="-"/>
            </a:pPr>
            <a:r>
              <a:rPr lang="fr-FR" dirty="0"/>
              <a:t>Des salariés</a:t>
            </a:r>
          </a:p>
          <a:p>
            <a:pPr marL="171450" indent="-171450">
              <a:buFontTx/>
              <a:buChar char="-"/>
            </a:pPr>
            <a:r>
              <a:rPr lang="fr-FR" dirty="0"/>
              <a:t>Toute personne, hippie, avec ou sans sarouels et dreads est la bienvenue dans l’ESS, mais ce n’est pas un principe de base ! Les cravates et chaussures vernies sont également acceptées si elles répondent au critère établis par la loi ESS. </a:t>
            </a:r>
          </a:p>
          <a:p>
            <a:pPr marL="171450" indent="-171450">
              <a:buFontTx/>
              <a:buChar char="-"/>
            </a:pPr>
            <a:endParaRPr lang="fr-FR" dirty="0"/>
          </a:p>
          <a:p>
            <a:pPr marL="0" indent="0">
              <a:buFontTx/>
              <a:buNone/>
            </a:pPr>
            <a:r>
              <a:rPr lang="fr-FR" dirty="0"/>
              <a:t>On pourra aussi remarquer que c’est un secteur où les femmes sont fortement </a:t>
            </a:r>
            <a:r>
              <a:rPr lang="fr-FR" dirty="0" smtClean="0"/>
              <a:t>représentées</a:t>
            </a:r>
          </a:p>
          <a:p>
            <a:pPr marL="0" indent="0">
              <a:buFontTx/>
              <a:buNone/>
            </a:pPr>
            <a:r>
              <a:rPr lang="fr-FR" dirty="0" smtClean="0"/>
              <a:t>+</a:t>
            </a:r>
            <a:r>
              <a:rPr lang="fr-FR" baseline="0" dirty="0" smtClean="0"/>
              <a:t> Parler du principe de double-qualité !!!</a:t>
            </a:r>
            <a:endParaRPr lang="fr-FR" dirty="0"/>
          </a:p>
          <a:p>
            <a:pPr marL="457200" lvl="1" indent="0">
              <a:buFontTx/>
              <a:buNone/>
            </a:pPr>
            <a:endParaRPr lang="fr-FR" dirty="0"/>
          </a:p>
        </p:txBody>
      </p:sp>
      <p:sp>
        <p:nvSpPr>
          <p:cNvPr id="4" name="Espace réservé du numéro de diapositive 3"/>
          <p:cNvSpPr>
            <a:spLocks noGrp="1"/>
          </p:cNvSpPr>
          <p:nvPr>
            <p:ph type="sldNum" sz="quarter" idx="5"/>
          </p:nvPr>
        </p:nvSpPr>
        <p:spPr/>
        <p:txBody>
          <a:bodyPr/>
          <a:lstStyle/>
          <a:p>
            <a:fld id="{21E0B7FE-ECE9-4564-9DAD-76077371988F}" type="slidenum">
              <a:rPr lang="fr-FR" smtClean="0"/>
              <a:t>12</a:t>
            </a:fld>
            <a:endParaRPr lang="fr-FR"/>
          </a:p>
        </p:txBody>
      </p:sp>
    </p:spTree>
    <p:extLst>
      <p:ext uri="{BB962C8B-B14F-4D97-AF65-F5344CB8AC3E}">
        <p14:creationId xmlns:p14="http://schemas.microsoft.com/office/powerpoint/2010/main" val="360843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b="1" i="0" kern="1200" dirty="0">
                <a:solidFill>
                  <a:schemeClr val="tx1"/>
                </a:solidFill>
                <a:effectLst/>
                <a:latin typeface="+mn-lt"/>
                <a:ea typeface="+mn-ea"/>
                <a:cs typeface="+mn-cs"/>
              </a:rPr>
              <a:t>Idée reçue n°1 : "L’Economie sociale et solidaire est marginale » =&gt; FAUX</a:t>
            </a:r>
          </a:p>
          <a:p>
            <a:pPr fontAlgn="base"/>
            <a:endParaRPr lang="fr-FR" sz="1200" b="1" i="0" kern="1200" dirty="0">
              <a:solidFill>
                <a:schemeClr val="tx1"/>
              </a:solidFill>
              <a:effectLst/>
              <a:latin typeface="+mn-lt"/>
              <a:ea typeface="+mn-ea"/>
              <a:cs typeface="+mn-cs"/>
            </a:endParaRPr>
          </a:p>
          <a:p>
            <a:pPr fontAlgn="base"/>
            <a:r>
              <a:rPr lang="fr-FR" sz="1200" b="0" i="0" kern="1200" dirty="0">
                <a:solidFill>
                  <a:schemeClr val="tx1"/>
                </a:solidFill>
                <a:effectLst/>
                <a:latin typeface="+mn-lt"/>
                <a:ea typeface="+mn-ea"/>
                <a:cs typeface="+mn-cs"/>
              </a:rPr>
              <a:t>L’économie sociale et solidaire est un secteur dynamique, qui génère 100 000 emplois sont chaque année. Entre 2006 et 2008 le taux de croissance de l’emploi au sein des structures de l’</a:t>
            </a:r>
            <a:r>
              <a:rPr lang="fr-FR" sz="1200" b="0" i="0" u="none" strike="noStrike" kern="1200" dirty="0">
                <a:solidFill>
                  <a:schemeClr val="tx1"/>
                </a:solidFill>
                <a:effectLst/>
                <a:latin typeface="+mn-lt"/>
                <a:ea typeface="+mn-ea"/>
                <a:cs typeface="+mn-cs"/>
                <a:hlinkClick r:id="rId3"/>
              </a:rPr>
              <a:t>ESS</a:t>
            </a:r>
            <a:r>
              <a:rPr lang="fr-FR" sz="1200" b="0" i="0" kern="1200" dirty="0">
                <a:solidFill>
                  <a:schemeClr val="tx1"/>
                </a:solidFill>
                <a:effectLst/>
                <a:latin typeface="+mn-lt"/>
                <a:ea typeface="+mn-ea"/>
                <a:cs typeface="+mn-cs"/>
              </a:rPr>
              <a:t> est de 2,4% en moyenne contre 1,8% pour le secteur privé. En 2010, il enregistrait encore une progression de 2% quand le secteur privé ajoutait un repli de 0,7%. </a:t>
            </a:r>
          </a:p>
          <a:p>
            <a:pPr fontAlgn="base"/>
            <a:r>
              <a:rPr lang="fr-FR" sz="1200" b="0" i="0" kern="120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Source : </a:t>
            </a:r>
            <a:r>
              <a:rPr lang="fr-FR" sz="1200" b="0" i="1" u="none" strike="noStrike" kern="1200" dirty="0">
                <a:solidFill>
                  <a:schemeClr val="tx1"/>
                </a:solidFill>
                <a:effectLst/>
                <a:latin typeface="+mn-lt"/>
                <a:ea typeface="+mn-ea"/>
                <a:cs typeface="+mn-cs"/>
                <a:hlinkClick r:id="rId4"/>
              </a:rPr>
              <a:t>Panorama 2010 de l’économie sociale et solidaire, CNCRES</a:t>
            </a:r>
            <a:r>
              <a:rPr lang="fr-FR" sz="1200" b="0" i="1" kern="1200" dirty="0">
                <a:solidFill>
                  <a:schemeClr val="tx1"/>
                </a:solidFill>
                <a:effectLst/>
                <a:latin typeface="+mn-lt"/>
                <a:ea typeface="+mn-ea"/>
                <a:cs typeface="+mn-cs"/>
              </a:rPr>
              <a:t>, Economie sociale : bilan de l’emploi en 2011 | </a:t>
            </a:r>
            <a:r>
              <a:rPr lang="fr-FR" sz="1200" b="0" i="1" u="none" strike="noStrike" kern="1200" dirty="0">
                <a:solidFill>
                  <a:schemeClr val="tx1"/>
                </a:solidFill>
                <a:effectLst/>
                <a:latin typeface="+mn-lt"/>
                <a:ea typeface="+mn-ea"/>
                <a:cs typeface="+mn-cs"/>
                <a:hlinkClick r:id="rId5"/>
              </a:rPr>
              <a:t>Bilan national</a:t>
            </a:r>
            <a:r>
              <a:rPr lang="fr-FR" sz="1200" b="0" i="1" kern="1200" dirty="0">
                <a:solidFill>
                  <a:schemeClr val="tx1"/>
                </a:solidFill>
                <a:effectLst/>
                <a:latin typeface="+mn-lt"/>
                <a:ea typeface="+mn-ea"/>
                <a:cs typeface="+mn-cs"/>
              </a:rPr>
              <a:t> et </a:t>
            </a:r>
            <a:r>
              <a:rPr lang="fr-FR" sz="1200" b="0" i="1" u="none" strike="noStrike" kern="1200" dirty="0">
                <a:solidFill>
                  <a:schemeClr val="tx1"/>
                </a:solidFill>
                <a:effectLst/>
                <a:latin typeface="+mn-lt"/>
                <a:ea typeface="+mn-ea"/>
                <a:cs typeface="+mn-cs"/>
                <a:hlinkClick r:id="rId6"/>
              </a:rPr>
              <a:t>bilan dans les régions</a:t>
            </a:r>
            <a:r>
              <a:rPr lang="fr-FR" sz="1200" b="0" i="1" kern="1200" dirty="0">
                <a:solidFill>
                  <a:schemeClr val="tx1"/>
                </a:solidFill>
                <a:effectLst/>
                <a:latin typeface="+mn-lt"/>
                <a:ea typeface="+mn-ea"/>
                <a:cs typeface="+mn-cs"/>
              </a:rPr>
              <a:t>.</a:t>
            </a:r>
          </a:p>
          <a:p>
            <a:pPr fontAlgn="base"/>
            <a:endParaRPr lang="fr-FR"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21E0B7FE-ECE9-4564-9DAD-76077371988F}" type="slidenum">
              <a:rPr lang="fr-FR" smtClean="0"/>
              <a:t>13</a:t>
            </a:fld>
            <a:endParaRPr lang="fr-FR"/>
          </a:p>
        </p:txBody>
      </p:sp>
    </p:spTree>
    <p:extLst>
      <p:ext uri="{BB962C8B-B14F-4D97-AF65-F5344CB8AC3E}">
        <p14:creationId xmlns:p14="http://schemas.microsoft.com/office/powerpoint/2010/main" val="352162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France : réponse orange</a:t>
            </a:r>
            <a:r>
              <a:rPr lang="fr-FR" baseline="0" dirty="0"/>
              <a:t> =&gt; 221 325 (2015)</a:t>
            </a:r>
          </a:p>
          <a:p>
            <a:endParaRPr lang="fr-FR" baseline="0" dirty="0"/>
          </a:p>
          <a:p>
            <a:r>
              <a:rPr lang="fr-FR" baseline="0" dirty="0"/>
              <a:t>Pays Auray =&gt; 349 structures soit 8% dont + 300 sur AQTA et 34 sur Belle-Ile-en-Mer =&gt; 11</a:t>
            </a:r>
            <a:r>
              <a:rPr lang="fr-FR" baseline="30000" dirty="0"/>
              <a:t>ème</a:t>
            </a:r>
            <a:r>
              <a:rPr lang="fr-FR" baseline="0" dirty="0"/>
              <a:t> pays breton dans le poids de l’économie (2018)</a:t>
            </a:r>
          </a:p>
          <a:p>
            <a:endParaRPr lang="fr-FR" baseline="0" dirty="0"/>
          </a:p>
          <a:p>
            <a:r>
              <a:rPr lang="fr-FR" sz="1200" b="0" kern="1200" dirty="0">
                <a:solidFill>
                  <a:schemeClr val="tx1"/>
                </a:solidFill>
                <a:effectLst/>
                <a:latin typeface="+mn-lt"/>
                <a:ea typeface="+mn-ea"/>
                <a:cs typeface="+mn-cs"/>
              </a:rPr>
              <a:t>Ses particularités en matière d’ESS : </a:t>
            </a:r>
          </a:p>
          <a:p>
            <a:r>
              <a:rPr lang="fr-FR" sz="1200" b="0" kern="1200" dirty="0">
                <a:solidFill>
                  <a:schemeClr val="tx1"/>
                </a:solidFill>
                <a:effectLst/>
                <a:latin typeface="+mn-lt"/>
                <a:ea typeface="+mn-ea"/>
                <a:cs typeface="+mn-cs"/>
              </a:rPr>
              <a:t>- Le </a:t>
            </a:r>
            <a:r>
              <a:rPr lang="fr-FR" sz="1200" b="1" kern="1200" dirty="0">
                <a:solidFill>
                  <a:schemeClr val="tx1"/>
                </a:solidFill>
                <a:effectLst/>
                <a:latin typeface="+mn-lt"/>
                <a:ea typeface="+mn-ea"/>
                <a:cs typeface="+mn-cs"/>
              </a:rPr>
              <a:t>statut associatif est très majoritairement représenté </a:t>
            </a:r>
            <a:r>
              <a:rPr lang="fr-FR" sz="1200" b="0" kern="1200" dirty="0">
                <a:solidFill>
                  <a:schemeClr val="tx1"/>
                </a:solidFill>
                <a:effectLst/>
                <a:latin typeface="+mn-lt"/>
                <a:ea typeface="+mn-ea"/>
                <a:cs typeface="+mn-cs"/>
              </a:rPr>
              <a:t>puisqu’il regroupe plus de </a:t>
            </a:r>
            <a:r>
              <a:rPr lang="fr-FR" sz="1200" b="1" kern="1200" dirty="0">
                <a:solidFill>
                  <a:schemeClr val="tx1"/>
                </a:solidFill>
                <a:effectLst/>
                <a:latin typeface="+mn-lt"/>
                <a:ea typeface="+mn-ea"/>
                <a:cs typeface="+mn-cs"/>
              </a:rPr>
              <a:t>82% </a:t>
            </a:r>
            <a:r>
              <a:rPr lang="fr-FR" sz="1200" b="0" kern="1200" dirty="0">
                <a:solidFill>
                  <a:schemeClr val="tx1"/>
                </a:solidFill>
                <a:effectLst/>
                <a:latin typeface="+mn-lt"/>
                <a:ea typeface="+mn-ea"/>
                <a:cs typeface="+mn-cs"/>
              </a:rPr>
              <a:t>des emplois en ESS (contre 73% en moyenne régionale). Le poids du statut coopératif dans l’emploi représente lui, près de 17% et celui du statut mutualiste représente 1% de l’emploi,</a:t>
            </a:r>
          </a:p>
          <a:p>
            <a:r>
              <a:rPr lang="fr-FR" sz="1200" b="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L’action sociale est très représentée </a:t>
            </a:r>
            <a:r>
              <a:rPr lang="fr-FR" sz="1200" b="0" kern="1200" dirty="0">
                <a:solidFill>
                  <a:schemeClr val="tx1"/>
                </a:solidFill>
                <a:effectLst/>
                <a:latin typeface="+mn-lt"/>
                <a:ea typeface="+mn-ea"/>
                <a:cs typeface="+mn-cs"/>
              </a:rPr>
              <a:t>au sein du Pays d’Auray puisqu’elle regroupe </a:t>
            </a:r>
            <a:r>
              <a:rPr lang="fr-FR" sz="1200" b="1" kern="1200" dirty="0">
                <a:solidFill>
                  <a:schemeClr val="tx1"/>
                </a:solidFill>
                <a:effectLst/>
                <a:latin typeface="+mn-lt"/>
                <a:ea typeface="+mn-ea"/>
                <a:cs typeface="+mn-cs"/>
              </a:rPr>
              <a:t>42% des emplois en ESS (contre 32% en Bretagne)</a:t>
            </a:r>
            <a:r>
              <a:rPr lang="fr-FR" sz="1200" b="0" kern="1200" dirty="0">
                <a:solidFill>
                  <a:schemeClr val="tx1"/>
                </a:solidFill>
                <a:effectLst/>
                <a:latin typeface="+mn-lt"/>
                <a:ea typeface="+mn-ea"/>
                <a:cs typeface="+mn-cs"/>
              </a:rPr>
              <a:t>,</a:t>
            </a:r>
          </a:p>
          <a:p>
            <a:r>
              <a:rPr lang="fr-FR" sz="1200" b="0" kern="1200" dirty="0">
                <a:solidFill>
                  <a:schemeClr val="tx1"/>
                </a:solidFill>
                <a:effectLst/>
                <a:latin typeface="+mn-lt"/>
                <a:ea typeface="+mn-ea"/>
                <a:cs typeface="+mn-cs"/>
              </a:rPr>
              <a:t>- Une </a:t>
            </a:r>
            <a:r>
              <a:rPr lang="fr-FR" sz="1200" b="1" kern="1200" dirty="0">
                <a:solidFill>
                  <a:schemeClr val="tx1"/>
                </a:solidFill>
                <a:effectLst/>
                <a:latin typeface="+mn-lt"/>
                <a:ea typeface="+mn-ea"/>
                <a:cs typeface="+mn-cs"/>
              </a:rPr>
              <a:t>croissance de l’emploi en ESS </a:t>
            </a:r>
            <a:r>
              <a:rPr lang="fr-FR" sz="1200" b="0" kern="1200" dirty="0">
                <a:solidFill>
                  <a:schemeClr val="tx1"/>
                </a:solidFill>
                <a:effectLst/>
                <a:latin typeface="+mn-lt"/>
                <a:ea typeface="+mn-ea"/>
                <a:cs typeface="+mn-cs"/>
              </a:rPr>
              <a:t>trois fois plus important que la moyenne régionale </a:t>
            </a:r>
            <a:r>
              <a:rPr lang="fr-FR" sz="1200" b="1" kern="1200" dirty="0">
                <a:solidFill>
                  <a:schemeClr val="tx1"/>
                </a:solidFill>
                <a:effectLst/>
                <a:latin typeface="+mn-lt"/>
                <a:ea typeface="+mn-ea"/>
                <a:cs typeface="+mn-cs"/>
              </a:rPr>
              <a:t>: + 15 % </a:t>
            </a:r>
            <a:r>
              <a:rPr lang="fr-FR" sz="1200" b="0" kern="1200" dirty="0">
                <a:solidFill>
                  <a:schemeClr val="tx1"/>
                </a:solidFill>
                <a:effectLst/>
                <a:latin typeface="+mn-lt"/>
                <a:ea typeface="+mn-ea"/>
                <a:cs typeface="+mn-cs"/>
              </a:rPr>
              <a:t>entre 2011 et 2016. Ces progressions touchent notamment aux secteurs suivants : l’accueil de jeunes enfants, le commerce, l’hébergement de personnes âgées, l’animation ou encore le spectacle vivant</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14</a:t>
            </a:fld>
            <a:endParaRPr lang="fr-FR"/>
          </a:p>
        </p:txBody>
      </p:sp>
    </p:spTree>
    <p:extLst>
      <p:ext uri="{BB962C8B-B14F-4D97-AF65-F5344CB8AC3E}">
        <p14:creationId xmlns:p14="http://schemas.microsoft.com/office/powerpoint/2010/main" val="141435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L’ensemble de</a:t>
            </a:r>
            <a:r>
              <a:rPr lang="fr-FR" baseline="0" dirty="0"/>
              <a:t> ces activités PEUVENT faire partie de l’ESS. L’ESS n’est pas un métier ou un secteur d’activité spécifique mais </a:t>
            </a:r>
            <a:r>
              <a:rPr lang="fr-FR" b="1" baseline="0" dirty="0"/>
              <a:t>une façon d’entreprendre</a:t>
            </a:r>
            <a:r>
              <a:rPr lang="fr-FR" baseline="0" dirty="0"/>
              <a:t>. Nous pouvons donc exercer tous les métiers dans l’ESS : ce qui compte ce sont les principes mis en place au quotidien dans l’organisation de la structure : comment sont prises les décisions, à qui profite l’activité, comment les bénéfices sont gérés, quel est le but, l’utilité sociale, comment les relations avec les parties prenantes sont gérées, etc. </a:t>
            </a:r>
          </a:p>
          <a:p>
            <a:endParaRPr lang="fr-FR" baseline="0" dirty="0"/>
          </a:p>
          <a:p>
            <a:r>
              <a:rPr lang="fr-FR" baseline="0" dirty="0"/>
              <a:t>Néanmoins, une organisation de l’ESS doit forcément avoir une activité conforme aux bonnes mœurs du Pays (ex : vente d’armes), elle ne doit pas profiter qu’à un cercle restreint. </a:t>
            </a:r>
            <a:endParaRPr lang="fr-FR" dirty="0"/>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15</a:t>
            </a:fld>
            <a:endParaRPr lang="fr-FR"/>
          </a:p>
        </p:txBody>
      </p:sp>
    </p:spTree>
    <p:extLst>
      <p:ext uri="{BB962C8B-B14F-4D97-AF65-F5344CB8AC3E}">
        <p14:creationId xmlns:p14="http://schemas.microsoft.com/office/powerpoint/2010/main" val="666835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IDEM précédent</a:t>
            </a:r>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16</a:t>
            </a:fld>
            <a:endParaRPr lang="fr-FR"/>
          </a:p>
        </p:txBody>
      </p:sp>
    </p:spTree>
    <p:extLst>
      <p:ext uri="{BB962C8B-B14F-4D97-AF65-F5344CB8AC3E}">
        <p14:creationId xmlns:p14="http://schemas.microsoft.com/office/powerpoint/2010/main" val="100228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IDEM réponses</a:t>
            </a:r>
            <a:r>
              <a:rPr lang="fr-FR" baseline="0" dirty="0"/>
              <a:t> précédents : l’ESS ce n’est pas un métier mais une façon d’entreprendre. </a:t>
            </a:r>
          </a:p>
          <a:p>
            <a:endParaRPr lang="fr-FR" baseline="0" dirty="0"/>
          </a:p>
          <a:p>
            <a:r>
              <a:rPr lang="fr-FR" baseline="0" dirty="0"/>
              <a:t>+ Sauf pour les professions </a:t>
            </a:r>
            <a:r>
              <a:rPr lang="fr-FR" baseline="0" dirty="0" smtClean="0"/>
              <a:t>libérales mais un avocat peut travailler dans une association. </a:t>
            </a:r>
            <a:endParaRPr lang="fr-FR" baseline="0"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17</a:t>
            </a:fld>
            <a:endParaRPr lang="fr-FR"/>
          </a:p>
        </p:txBody>
      </p:sp>
    </p:spTree>
    <p:extLst>
      <p:ext uri="{BB962C8B-B14F-4D97-AF65-F5344CB8AC3E}">
        <p14:creationId xmlns:p14="http://schemas.microsoft.com/office/powerpoint/2010/main" val="2462451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Réponse jaune : un maximum de monde. </a:t>
            </a:r>
          </a:p>
          <a:p>
            <a:endParaRPr lang="fr-FR" dirty="0"/>
          </a:p>
          <a:p>
            <a:r>
              <a:rPr lang="fr-FR" baseline="0" dirty="0"/>
              <a:t>L’un des grand principes de l’ESS repose sur « la libre adhésion » : chacun est libre d’adhérer et d’intégrer une structure de l’ESS : adhérent mutualiste, sociétaire coopératif ou mutualiste, etc. </a:t>
            </a:r>
          </a:p>
          <a:p>
            <a:r>
              <a:rPr lang="fr-FR" baseline="0" dirty="0"/>
              <a:t>Un des autres principes repose sur le principe de double qualité : je peux être salarié ET associé/adhérent/administrateurs/dirigeants élus ou je peux aussi être bénéficiaire/ usager ET associé/adhérent/administrateurs/dirigeants élus  =&gt; l’enjeu est de prendre en compte l’ensemble des parties prenantes dans les prises de décisions. </a:t>
            </a:r>
          </a:p>
          <a:p>
            <a:pPr marL="171450" marR="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fr-FR" baseline="0" dirty="0"/>
              <a:t>Ces principes sont les garants d’</a:t>
            </a:r>
            <a:r>
              <a:rPr lang="fr-FR" b="1" baseline="0" dirty="0"/>
              <a:t>une ouverture de ces structures à tous. </a:t>
            </a:r>
          </a:p>
          <a:p>
            <a:pPr marL="171450" marR="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Le</a:t>
            </a:r>
            <a:r>
              <a:rPr lang="fr-FR" baseline="0" dirty="0"/>
              <a:t> but des structures de l’ESS est aussi de répondre à </a:t>
            </a:r>
            <a:r>
              <a:rPr lang="fr-FR" b="1" baseline="0" dirty="0"/>
              <a:t>un intérêt général </a:t>
            </a:r>
            <a:r>
              <a:rPr lang="fr-FR" baseline="0" dirty="0"/>
              <a:t>et donc ne peut seulement répondre aux besoins d’une groupe restreint. </a:t>
            </a:r>
          </a:p>
          <a:p>
            <a:endParaRPr lang="fr-FR" dirty="0"/>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18</a:t>
            </a:fld>
            <a:endParaRPr lang="fr-FR"/>
          </a:p>
        </p:txBody>
      </p:sp>
    </p:spTree>
    <p:extLst>
      <p:ext uri="{BB962C8B-B14F-4D97-AF65-F5344CB8AC3E}">
        <p14:creationId xmlns:p14="http://schemas.microsoft.com/office/powerpoint/2010/main" val="3658774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19</a:t>
            </a:fld>
            <a:endParaRPr lang="fr-FR"/>
          </a:p>
        </p:txBody>
      </p:sp>
    </p:spTree>
    <p:extLst>
      <p:ext uri="{BB962C8B-B14F-4D97-AF65-F5344CB8AC3E}">
        <p14:creationId xmlns:p14="http://schemas.microsoft.com/office/powerpoint/2010/main" val="141817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20</a:t>
            </a:fld>
            <a:endParaRPr lang="fr-FR"/>
          </a:p>
        </p:txBody>
      </p:sp>
    </p:spTree>
    <p:extLst>
      <p:ext uri="{BB962C8B-B14F-4D97-AF65-F5344CB8AC3E}">
        <p14:creationId xmlns:p14="http://schemas.microsoft.com/office/powerpoint/2010/main" val="309482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1E0B7FE-ECE9-4564-9DAD-76077371988F}" type="slidenum">
              <a:rPr lang="fr-FR" smtClean="0"/>
              <a:t>2</a:t>
            </a:fld>
            <a:endParaRPr lang="fr-FR"/>
          </a:p>
        </p:txBody>
      </p:sp>
    </p:spTree>
    <p:extLst>
      <p:ext uri="{BB962C8B-B14F-4D97-AF65-F5344CB8AC3E}">
        <p14:creationId xmlns:p14="http://schemas.microsoft.com/office/powerpoint/2010/main" val="78399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0798C3-7851-40A1-BE87-844182FF6F86}" type="slidenum">
              <a:rPr lang="fr-FR" smtClean="0"/>
              <a:t>22</a:t>
            </a:fld>
            <a:endParaRPr lang="fr-FR"/>
          </a:p>
        </p:txBody>
      </p:sp>
    </p:spTree>
    <p:extLst>
      <p:ext uri="{BB962C8B-B14F-4D97-AF65-F5344CB8AC3E}">
        <p14:creationId xmlns:p14="http://schemas.microsoft.com/office/powerpoint/2010/main" val="148771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Personne physiques = citoyens</a:t>
            </a:r>
            <a:r>
              <a:rPr lang="fr-FR" baseline="0" dirty="0"/>
              <a:t> et porteurs de projet</a:t>
            </a:r>
          </a:p>
          <a:p>
            <a:r>
              <a:rPr lang="fr-FR" baseline="0" dirty="0"/>
              <a:t>Personnes morales = 90% d’associations, 5% d’entreprises positives et 5% de mutuelle</a:t>
            </a:r>
          </a:p>
          <a:p>
            <a:endParaRPr lang="fr-FR" baseline="0" dirty="0"/>
          </a:p>
          <a:p>
            <a:r>
              <a:rPr lang="fr-FR" baseline="0" dirty="0"/>
              <a:t>Et en plus de ces acteurs, le PEPS travaille au quotidien avec le territoire : une cinquantaine de rencontre en 7 mois pour de l’interconnaissance et/ou des projets communs.</a:t>
            </a:r>
          </a:p>
          <a:p>
            <a:r>
              <a:rPr lang="fr-FR" baseline="0" dirty="0"/>
              <a:t>Il a vocation à assurer une veille sur les structures ESS locales et de réfléchir à des réponses à leurs besoins ou à porter leur voix. </a:t>
            </a:r>
            <a:endParaRPr lang="fr-FR" dirty="0"/>
          </a:p>
        </p:txBody>
      </p:sp>
      <p:sp>
        <p:nvSpPr>
          <p:cNvPr id="4" name="Espace réservé du numéro de diapositive 3"/>
          <p:cNvSpPr>
            <a:spLocks noGrp="1"/>
          </p:cNvSpPr>
          <p:nvPr>
            <p:ph type="sldNum" sz="quarter" idx="10"/>
          </p:nvPr>
        </p:nvSpPr>
        <p:spPr/>
        <p:txBody>
          <a:bodyPr/>
          <a:lstStyle/>
          <a:p>
            <a:fld id="{DB0798C3-7851-40A1-BE87-844182FF6F86}" type="slidenum">
              <a:rPr lang="fr-FR" smtClean="0"/>
              <a:t>23</a:t>
            </a:fld>
            <a:endParaRPr lang="fr-FR"/>
          </a:p>
        </p:txBody>
      </p:sp>
    </p:spTree>
    <p:extLst>
      <p:ext uri="{BB962C8B-B14F-4D97-AF65-F5344CB8AC3E}">
        <p14:creationId xmlns:p14="http://schemas.microsoft.com/office/powerpoint/2010/main" val="1737747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B0798C3-7851-40A1-BE87-844182FF6F86}" type="slidenum">
              <a:rPr lang="fr-FR" smtClean="0"/>
              <a:t>24</a:t>
            </a:fld>
            <a:endParaRPr lang="fr-FR"/>
          </a:p>
        </p:txBody>
      </p:sp>
    </p:spTree>
    <p:extLst>
      <p:ext uri="{BB962C8B-B14F-4D97-AF65-F5344CB8AC3E}">
        <p14:creationId xmlns:p14="http://schemas.microsoft.com/office/powerpoint/2010/main" val="327984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200" dirty="0" smtClean="0">
                <a:solidFill>
                  <a:schemeClr val="tx1"/>
                </a:solidFill>
                <a:effectLst/>
                <a:latin typeface="+mn-lt"/>
                <a:ea typeface="+mn-ea"/>
                <a:cs typeface="+mn-cs"/>
              </a:rPr>
              <a:t>Ses </a:t>
            </a:r>
            <a:r>
              <a:rPr lang="fr-FR" sz="1200" b="0" kern="1200" dirty="0">
                <a:solidFill>
                  <a:schemeClr val="tx1"/>
                </a:solidFill>
                <a:effectLst/>
                <a:latin typeface="+mn-lt"/>
                <a:ea typeface="+mn-ea"/>
                <a:cs typeface="+mn-cs"/>
              </a:rPr>
              <a:t>particularités en matière d’ESS : </a:t>
            </a:r>
          </a:p>
          <a:p>
            <a:r>
              <a:rPr lang="fr-FR" sz="1200" b="0" kern="1200" dirty="0">
                <a:solidFill>
                  <a:schemeClr val="tx1"/>
                </a:solidFill>
                <a:effectLst/>
                <a:latin typeface="+mn-lt"/>
                <a:ea typeface="+mn-ea"/>
                <a:cs typeface="+mn-cs"/>
              </a:rPr>
              <a:t>- Le </a:t>
            </a:r>
            <a:r>
              <a:rPr lang="fr-FR" sz="1200" b="1" kern="1200" dirty="0">
                <a:solidFill>
                  <a:schemeClr val="tx1"/>
                </a:solidFill>
                <a:effectLst/>
                <a:latin typeface="+mn-lt"/>
                <a:ea typeface="+mn-ea"/>
                <a:cs typeface="+mn-cs"/>
              </a:rPr>
              <a:t>statut associatif est très majoritairement représenté </a:t>
            </a:r>
            <a:r>
              <a:rPr lang="fr-FR" sz="1200" b="0" kern="1200" dirty="0">
                <a:solidFill>
                  <a:schemeClr val="tx1"/>
                </a:solidFill>
                <a:effectLst/>
                <a:latin typeface="+mn-lt"/>
                <a:ea typeface="+mn-ea"/>
                <a:cs typeface="+mn-cs"/>
              </a:rPr>
              <a:t>puisqu’il regroupe plus de </a:t>
            </a:r>
            <a:r>
              <a:rPr lang="fr-FR" sz="1200" b="1" kern="1200" dirty="0">
                <a:solidFill>
                  <a:schemeClr val="tx1"/>
                </a:solidFill>
                <a:effectLst/>
                <a:latin typeface="+mn-lt"/>
                <a:ea typeface="+mn-ea"/>
                <a:cs typeface="+mn-cs"/>
              </a:rPr>
              <a:t>82% </a:t>
            </a:r>
            <a:r>
              <a:rPr lang="fr-FR" sz="1200" b="0" kern="1200" dirty="0">
                <a:solidFill>
                  <a:schemeClr val="tx1"/>
                </a:solidFill>
                <a:effectLst/>
                <a:latin typeface="+mn-lt"/>
                <a:ea typeface="+mn-ea"/>
                <a:cs typeface="+mn-cs"/>
              </a:rPr>
              <a:t>des emplois en ESS (contre 73% en moyenne régionale). Le poids du statut coopératif dans l’emploi représente lui, près de 17% et celui du statut mutualiste représente 1% de l’emploi,</a:t>
            </a:r>
          </a:p>
          <a:p>
            <a:r>
              <a:rPr lang="fr-FR" sz="1200" b="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L’action sociale est très représentée </a:t>
            </a:r>
            <a:r>
              <a:rPr lang="fr-FR" sz="1200" b="0" kern="1200" dirty="0">
                <a:solidFill>
                  <a:schemeClr val="tx1"/>
                </a:solidFill>
                <a:effectLst/>
                <a:latin typeface="+mn-lt"/>
                <a:ea typeface="+mn-ea"/>
                <a:cs typeface="+mn-cs"/>
              </a:rPr>
              <a:t>au sein du Pays d’Auray puisqu’elle regroupe </a:t>
            </a:r>
            <a:r>
              <a:rPr lang="fr-FR" sz="1200" b="1" kern="1200" dirty="0">
                <a:solidFill>
                  <a:schemeClr val="tx1"/>
                </a:solidFill>
                <a:effectLst/>
                <a:latin typeface="+mn-lt"/>
                <a:ea typeface="+mn-ea"/>
                <a:cs typeface="+mn-cs"/>
              </a:rPr>
              <a:t>42% des emplois en ESS (contre 32% en Bretagne)</a:t>
            </a:r>
            <a:r>
              <a:rPr lang="fr-FR" sz="1200" b="0" kern="1200" dirty="0">
                <a:solidFill>
                  <a:schemeClr val="tx1"/>
                </a:solidFill>
                <a:effectLst/>
                <a:latin typeface="+mn-lt"/>
                <a:ea typeface="+mn-ea"/>
                <a:cs typeface="+mn-cs"/>
              </a:rPr>
              <a:t>,</a:t>
            </a:r>
          </a:p>
          <a:p>
            <a:r>
              <a:rPr lang="fr-FR" sz="1200" b="0" kern="1200" dirty="0">
                <a:solidFill>
                  <a:schemeClr val="tx1"/>
                </a:solidFill>
                <a:effectLst/>
                <a:latin typeface="+mn-lt"/>
                <a:ea typeface="+mn-ea"/>
                <a:cs typeface="+mn-cs"/>
              </a:rPr>
              <a:t>- Une </a:t>
            </a:r>
            <a:r>
              <a:rPr lang="fr-FR" sz="1200" b="1" kern="1200" dirty="0">
                <a:solidFill>
                  <a:schemeClr val="tx1"/>
                </a:solidFill>
                <a:effectLst/>
                <a:latin typeface="+mn-lt"/>
                <a:ea typeface="+mn-ea"/>
                <a:cs typeface="+mn-cs"/>
              </a:rPr>
              <a:t>croissance de l’emploi en ESS </a:t>
            </a:r>
            <a:r>
              <a:rPr lang="fr-FR" sz="1200" b="0" kern="1200" dirty="0">
                <a:solidFill>
                  <a:schemeClr val="tx1"/>
                </a:solidFill>
                <a:effectLst/>
                <a:latin typeface="+mn-lt"/>
                <a:ea typeface="+mn-ea"/>
                <a:cs typeface="+mn-cs"/>
              </a:rPr>
              <a:t>trois fois plus important que la moyenne régionale </a:t>
            </a:r>
            <a:r>
              <a:rPr lang="fr-FR" sz="1200" b="1" kern="1200" dirty="0">
                <a:solidFill>
                  <a:schemeClr val="tx1"/>
                </a:solidFill>
                <a:effectLst/>
                <a:latin typeface="+mn-lt"/>
                <a:ea typeface="+mn-ea"/>
                <a:cs typeface="+mn-cs"/>
              </a:rPr>
              <a:t>: + 15 % </a:t>
            </a:r>
            <a:r>
              <a:rPr lang="fr-FR" sz="1200" b="0" kern="1200" dirty="0">
                <a:solidFill>
                  <a:schemeClr val="tx1"/>
                </a:solidFill>
                <a:effectLst/>
                <a:latin typeface="+mn-lt"/>
                <a:ea typeface="+mn-ea"/>
                <a:cs typeface="+mn-cs"/>
              </a:rPr>
              <a:t>entre 2011 et 2016. Ces progressions touchent notamment aux secteurs suivants : l’accueil de jeunes enfants, le commerce, l’hébergement de personnes âgées, l’animation ou encore le spectacle vivant</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DB0798C3-7851-40A1-BE87-844182FF6F86}" type="slidenum">
              <a:rPr lang="fr-FR" smtClean="0"/>
              <a:t>25</a:t>
            </a:fld>
            <a:endParaRPr lang="fr-FR"/>
          </a:p>
        </p:txBody>
      </p:sp>
    </p:spTree>
    <p:extLst>
      <p:ext uri="{BB962C8B-B14F-4D97-AF65-F5344CB8AC3E}">
        <p14:creationId xmlns:p14="http://schemas.microsoft.com/office/powerpoint/2010/main" val="111171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3</a:t>
            </a:fld>
            <a:endParaRPr lang="fr-FR"/>
          </a:p>
        </p:txBody>
      </p:sp>
    </p:spTree>
    <p:extLst>
      <p:ext uri="{BB962C8B-B14F-4D97-AF65-F5344CB8AC3E}">
        <p14:creationId xmlns:p14="http://schemas.microsoft.com/office/powerpoint/2010/main" val="6761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E0B7FE-ECE9-4564-9DAD-76077371988F}" type="slidenum">
              <a:rPr lang="fr-FR" smtClean="0"/>
              <a:t>4</a:t>
            </a:fld>
            <a:endParaRPr lang="fr-FR"/>
          </a:p>
        </p:txBody>
      </p:sp>
    </p:spTree>
    <p:extLst>
      <p:ext uri="{BB962C8B-B14F-4D97-AF65-F5344CB8AC3E}">
        <p14:creationId xmlns:p14="http://schemas.microsoft.com/office/powerpoint/2010/main" val="173562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L’économie « traditionnelle » est l’ensemble des activités de production et de distribution des richesses dans une société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On entend par activité de production : la production agricole soit le secteur primaire, la production de biens soit le secteur secondaire et la production de services soit le secteur tertiaire)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Dans l’économie traditionnelle 3 grandes catégories d’agents économiques se partagent les richesses créées :</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les travailleurs, c’est-à-dire les personnes qui participent à l’activité de production par le biais de leur travail =&gt; salaire</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les actionnaires, qui participent à l’activité de production en apportant des fonds =&gt; dividendes</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l’État (pris au sens large), qui participe (souvent indirectement) à l’activité de production en fournissant des services publics =&gt; impôts</a:t>
            </a:r>
          </a:p>
          <a:p>
            <a:endParaRPr lang="fr-FR" sz="1200" b="0"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L’économie sociale et solidaire (ESS) a une autre </a:t>
            </a:r>
            <a:r>
              <a:rPr lang="fr-FR" sz="1200" b="0" i="0" u="none" strike="noStrike" kern="1200" dirty="0" smtClean="0">
                <a:solidFill>
                  <a:schemeClr val="tx1"/>
                </a:solidFill>
                <a:effectLst/>
                <a:latin typeface="+mn-lt"/>
                <a:ea typeface="+mn-ea"/>
                <a:cs typeface="+mn-cs"/>
              </a:rPr>
              <a:t>vision, c’est une « AUTRE MANIÈRE D’ENTREPRENDRE ». </a:t>
            </a:r>
            <a:r>
              <a:rPr lang="fr-FR" sz="1200" b="0" i="0" u="none" strike="noStrike" kern="1200" dirty="0">
                <a:solidFill>
                  <a:schemeClr val="tx1"/>
                </a:solidFill>
                <a:effectLst/>
                <a:latin typeface="+mn-lt"/>
                <a:ea typeface="+mn-ea"/>
                <a:cs typeface="+mn-cs"/>
              </a:rPr>
              <a:t>Il s’agit  aussi d’une économie mais </a:t>
            </a:r>
            <a:r>
              <a:rPr lang="fr-FR" sz="1200" b="0" i="0" kern="1200" dirty="0">
                <a:solidFill>
                  <a:schemeClr val="tx1"/>
                </a:solidFill>
                <a:effectLst/>
                <a:latin typeface="+mn-lt"/>
                <a:ea typeface="+mn-ea"/>
                <a:cs typeface="+mn-cs"/>
              </a:rPr>
              <a:t>une économie dont la finalité, les acteurs et le fonctionnement sera différent.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Alors quel est-il exactement? </a:t>
            </a:r>
          </a:p>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21E0B7FE-ECE9-4564-9DAD-76077371988F}" type="slidenum">
              <a:rPr lang="fr-FR" smtClean="0"/>
              <a:t>6</a:t>
            </a:fld>
            <a:endParaRPr lang="fr-FR"/>
          </a:p>
        </p:txBody>
      </p:sp>
    </p:spTree>
    <p:extLst>
      <p:ext uri="{BB962C8B-B14F-4D97-AF65-F5344CB8AC3E}">
        <p14:creationId xmlns:p14="http://schemas.microsoft.com/office/powerpoint/2010/main" val="360302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Les associations, coopératives et mutuelles font systématiquement partie de l’ESS.</a:t>
            </a:r>
          </a:p>
          <a:p>
            <a:r>
              <a:rPr lang="fr-FR" dirty="0"/>
              <a:t>Les entreprises dites classiques peuvent en faire partie en obtenant</a:t>
            </a:r>
            <a:r>
              <a:rPr lang="fr-FR" sz="1200" b="0" i="0" kern="1200" dirty="0">
                <a:solidFill>
                  <a:schemeClr val="tx1"/>
                </a:solidFill>
                <a:effectLst/>
                <a:latin typeface="+mn-lt"/>
                <a:ea typeface="+mn-ea"/>
                <a:cs typeface="+mn-cs"/>
              </a:rPr>
              <a:t> l'agrément entreprise solidaire d'utilité sociale (ESUS). Cet agrément permet de labelliser les entreprises les plus exigeantes </a:t>
            </a:r>
            <a:r>
              <a:rPr lang="fr-FR" sz="1200" b="0" i="0" kern="1200" dirty="0" smtClean="0">
                <a:solidFill>
                  <a:schemeClr val="tx1"/>
                </a:solidFill>
                <a:effectLst/>
                <a:latin typeface="+mn-lt"/>
                <a:ea typeface="+mn-ea"/>
                <a:cs typeface="+mn-cs"/>
              </a:rPr>
              <a:t>socialement.</a:t>
            </a:r>
            <a:r>
              <a:rPr lang="fr-FR" sz="1200" b="0" i="0" kern="1200" baseline="0" dirty="0" smtClean="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DB0798C3-7851-40A1-BE87-844182FF6F86}" type="slidenum">
              <a:rPr lang="fr-FR" smtClean="0"/>
              <a:t>7</a:t>
            </a:fld>
            <a:endParaRPr lang="fr-FR"/>
          </a:p>
        </p:txBody>
      </p:sp>
    </p:spTree>
    <p:extLst>
      <p:ext uri="{BB962C8B-B14F-4D97-AF65-F5344CB8AC3E}">
        <p14:creationId xmlns:p14="http://schemas.microsoft.com/office/powerpoint/2010/main" val="251595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rPr>
              <a:t>Toutes </a:t>
            </a:r>
            <a:r>
              <a:rPr lang="fr-FR" sz="1200" b="0" i="0" u="none" strike="noStrike" kern="1200" dirty="0">
                <a:solidFill>
                  <a:schemeClr val="tx1"/>
                </a:solidFill>
                <a:effectLst/>
                <a:latin typeface="+mn-lt"/>
                <a:ea typeface="+mn-ea"/>
                <a:cs typeface="+mn-cs"/>
              </a:rPr>
              <a:t>les entreprises de l’ESS profitent à un grand nombre de personnes, répondent à un intérêt général (but non lucratif, pas ouvert à un cercle restreint), certaines à un besoin d’utilité sociale :</a:t>
            </a:r>
            <a:endParaRPr lang="fr-FR"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un soutien à des personnes en situation de fragilité : des salariés, des usagers, des clients, des membres ou des bénéficiaires de cette entreprise. </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une contribution à la lutte contre les exclusions et les inégalités, à l'éducation à la citoyenneté, à la préservation et au développement du lien social ou au maintien et au renforcement de la cohésion territoriale.</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un apport au développement durable, à la transition énergétique ou à la solidarité internationale</a:t>
            </a:r>
          </a:p>
          <a:p>
            <a:pPr marL="171450" indent="-171450">
              <a:buFont typeface="Arial" panose="020B0604020202020204" pitchFamily="34" charset="0"/>
              <a:buChar char="•"/>
            </a:pPr>
            <a:endParaRPr lang="fr-FR" sz="1200" b="0" i="0" kern="1200" dirty="0">
              <a:solidFill>
                <a:schemeClr val="tx1"/>
              </a:solidFill>
              <a:effectLst/>
              <a:latin typeface="+mn-lt"/>
              <a:ea typeface="+mn-ea"/>
              <a:cs typeface="+mn-cs"/>
            </a:endParaRPr>
          </a:p>
          <a:p>
            <a:pPr marL="0" indent="0">
              <a:buFont typeface="Arial" panose="020B0604020202020204" pitchFamily="34" charset="0"/>
              <a:buNone/>
            </a:pPr>
            <a:r>
              <a:rPr lang="fr-FR" sz="1200" b="0" i="0" kern="1200" dirty="0" smtClean="0">
                <a:solidFill>
                  <a:schemeClr val="tx1"/>
                </a:solidFill>
                <a:effectLst/>
                <a:latin typeface="+mn-lt"/>
                <a:ea typeface="+mn-ea"/>
                <a:cs typeface="+mn-cs"/>
              </a:rPr>
              <a:t>Le </a:t>
            </a:r>
            <a:r>
              <a:rPr lang="fr-FR" sz="1200" b="0" i="0" kern="1200" dirty="0">
                <a:solidFill>
                  <a:schemeClr val="tx1"/>
                </a:solidFill>
                <a:effectLst/>
                <a:latin typeface="+mn-lt"/>
                <a:ea typeface="+mn-ea"/>
                <a:cs typeface="+mn-cs"/>
              </a:rPr>
              <a:t>financement public est en partie possible mais n’est pas un but.</a:t>
            </a:r>
          </a:p>
          <a:p>
            <a:pPr marL="0" indent="0">
              <a:buFont typeface="Arial" panose="020B0604020202020204" pitchFamily="34" charset="0"/>
              <a:buNone/>
            </a:pPr>
            <a:r>
              <a:rPr lang="fr-FR" sz="1200" b="0" i="0" kern="1200" dirty="0">
                <a:solidFill>
                  <a:schemeClr val="tx1"/>
                </a:solidFill>
                <a:effectLst/>
                <a:latin typeface="+mn-lt"/>
                <a:ea typeface="+mn-ea"/>
                <a:cs typeface="+mn-cs"/>
              </a:rPr>
              <a:t>Les bénéfices sont souhaitables pour assurer la pérennité de l’entreprise, son développement et les emplois. Le profit individuel est cependant proscrit et les résultats sont réinvestis en vu du développement de l’activité, de l’amélioration des conditions de travail etc.</a:t>
            </a:r>
          </a:p>
          <a:p>
            <a:pPr marL="0" indent="0">
              <a:buFont typeface="Arial" panose="020B0604020202020204" pitchFamily="34" charset="0"/>
              <a:buNone/>
            </a:pPr>
            <a:r>
              <a:rPr lang="fr-FR" sz="1200" b="0" i="0" kern="1200" dirty="0">
                <a:solidFill>
                  <a:schemeClr val="tx1"/>
                </a:solidFill>
                <a:effectLst/>
                <a:latin typeface="+mn-lt"/>
                <a:ea typeface="+mn-ea"/>
                <a:cs typeface="+mn-cs"/>
              </a:rPr>
              <a:t>Changer le monde… on vous laisse débattre ! </a:t>
            </a:r>
          </a:p>
          <a:p>
            <a:endParaRPr lang="fr-FR" dirty="0"/>
          </a:p>
        </p:txBody>
      </p:sp>
      <p:sp>
        <p:nvSpPr>
          <p:cNvPr id="4" name="Espace réservé du numéro de diapositive 3"/>
          <p:cNvSpPr>
            <a:spLocks noGrp="1"/>
          </p:cNvSpPr>
          <p:nvPr>
            <p:ph type="sldNum" sz="quarter" idx="10"/>
          </p:nvPr>
        </p:nvSpPr>
        <p:spPr/>
        <p:txBody>
          <a:bodyPr/>
          <a:lstStyle/>
          <a:p>
            <a:fld id="{DB0798C3-7851-40A1-BE87-844182FF6F86}" type="slidenum">
              <a:rPr lang="fr-FR" smtClean="0"/>
              <a:t>8</a:t>
            </a:fld>
            <a:endParaRPr lang="fr-FR"/>
          </a:p>
        </p:txBody>
      </p:sp>
    </p:spTree>
    <p:extLst>
      <p:ext uri="{BB962C8B-B14F-4D97-AF65-F5344CB8AC3E}">
        <p14:creationId xmlns:p14="http://schemas.microsoft.com/office/powerpoint/2010/main" val="22406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b="0" dirty="0" smtClean="0">
                <a:effectLst/>
              </a:rPr>
              <a:t>et </a:t>
            </a:r>
            <a:r>
              <a:rPr lang="fr-FR" b="0" dirty="0">
                <a:effectLst/>
              </a:rPr>
              <a:t>oui </a:t>
            </a:r>
            <a:r>
              <a:rPr lang="fr-FR" sz="1200" b="0" i="0" u="none" strike="noStrike" kern="1200" dirty="0">
                <a:solidFill>
                  <a:schemeClr val="tx1"/>
                </a:solidFill>
                <a:effectLst/>
                <a:latin typeface="+mn-lt"/>
                <a:ea typeface="+mn-ea"/>
                <a:cs typeface="+mn-cs"/>
              </a:rPr>
              <a:t>l’ESS se définit par la mise en pratique quotidienne de certains principes :</a:t>
            </a:r>
          </a:p>
          <a:p>
            <a:pPr rtl="0"/>
            <a:endParaRPr lang="fr-FR"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gouvernance démocratique (1 personne = 1 voix)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dirty="0">
                <a:solidFill>
                  <a:schemeClr val="tx1"/>
                </a:solidFill>
                <a:effectLst/>
                <a:latin typeface="+mn-lt"/>
                <a:ea typeface="+mn-ea"/>
                <a:cs typeface="+mn-cs"/>
              </a:rPr>
              <a:t>La gestion est démocratique : élection des dirigeants, une personne une voix (et non une action une voix), mise en place d'instances collectives de décision,</a:t>
            </a:r>
          </a:p>
          <a:p>
            <a:pPr marL="171450" indent="-171450" rtl="0">
              <a:buFont typeface="Arial" panose="020B0604020202020204" pitchFamily="34" charset="0"/>
              <a:buChar char="•"/>
            </a:pPr>
            <a:endParaRPr lang="fr-FR"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fr-FR" sz="1200" b="0" i="0" u="none" strike="noStrike" kern="1200" dirty="0">
                <a:solidFill>
                  <a:schemeClr val="tx1"/>
                </a:solidFill>
                <a:effectLst/>
                <a:latin typeface="+mn-lt"/>
                <a:ea typeface="+mn-ea"/>
                <a:cs typeface="+mn-cs"/>
              </a:rPr>
              <a:t>l’ancrage territorial</a:t>
            </a:r>
          </a:p>
          <a:p>
            <a:pPr marL="0" indent="0">
              <a:buFontTx/>
              <a:buNone/>
            </a:pPr>
            <a:r>
              <a:rPr lang="fr-FR" dirty="0"/>
              <a:t>La contribution au maintien et au renforcement de la cohésion territoriale est reconnue d’utilité sociale par la loi ESS.</a:t>
            </a:r>
          </a:p>
          <a:p>
            <a:pPr marL="0" indent="0">
              <a:buFontTx/>
              <a:buNone/>
            </a:pPr>
            <a:r>
              <a:rPr lang="fr-FR" dirty="0"/>
              <a:t>Comment s’ancre t-on ou œuvre t-on pour le territoire ? Quelques exemples… </a:t>
            </a:r>
          </a:p>
          <a:p>
            <a:pPr marL="457200" lvl="1" indent="0">
              <a:buFontTx/>
              <a:buNone/>
            </a:pPr>
            <a:r>
              <a:rPr lang="fr-FR" dirty="0"/>
              <a:t>En étant force de proposition ou pilote de projets apportant une valeur ajoutée au territoire (ex : faire découvrir l’identité paysagère)</a:t>
            </a:r>
          </a:p>
          <a:p>
            <a:pPr marL="457200" lvl="1" indent="0">
              <a:buFontTx/>
              <a:buNone/>
            </a:pPr>
            <a:r>
              <a:rPr lang="fr-FR" dirty="0"/>
              <a:t>En participant à des initiatives locales (ex :action de protection de l’environnement)</a:t>
            </a:r>
          </a:p>
          <a:p>
            <a:pPr marL="457200" lvl="1" indent="0">
              <a:buFontTx/>
              <a:buNone/>
            </a:pPr>
            <a:r>
              <a:rPr lang="fr-FR" dirty="0"/>
              <a:t>En faisant ensemble, avec des partenaires, associations, acteurs locaux (ex : mettre en avant les actions d’une association lors d’une opération de communication)</a:t>
            </a:r>
          </a:p>
          <a:p>
            <a:pPr marL="457200" lvl="1" indent="0">
              <a:buFontTx/>
              <a:buNone/>
            </a:pPr>
            <a:r>
              <a:rPr lang="fr-FR" dirty="0"/>
              <a:t>En répondant à un besoin du territoire (ex : promouvoir les circuits courts et les producteurs locaux contribuant au développement économique du territoire)</a:t>
            </a:r>
          </a:p>
          <a:p>
            <a:pPr marL="0" indent="0" rtl="0">
              <a:buFont typeface="Arial" panose="020B0604020202020204" pitchFamily="34" charset="0"/>
              <a:buNone/>
            </a:pPr>
            <a:endParaRPr lang="fr-FR"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fr-FR" sz="1200" b="0" i="0" u="none" strike="noStrike" kern="1200" dirty="0">
                <a:solidFill>
                  <a:schemeClr val="tx1"/>
                </a:solidFill>
                <a:effectLst/>
                <a:latin typeface="+mn-lt"/>
                <a:ea typeface="+mn-ea"/>
                <a:cs typeface="+mn-cs"/>
              </a:rPr>
              <a:t>L’humain au cœur du projet</a:t>
            </a:r>
          </a:p>
          <a:p>
            <a:pPr marL="0" indent="0" rtl="0">
              <a:buFont typeface="Arial" panose="020B0604020202020204" pitchFamily="34" charset="0"/>
              <a:buNone/>
            </a:pPr>
            <a:r>
              <a:rPr lang="fr-FR" sz="1200" b="0" i="0" kern="1200" dirty="0">
                <a:solidFill>
                  <a:schemeClr val="tx1"/>
                </a:solidFill>
                <a:effectLst/>
                <a:latin typeface="+mn-lt"/>
                <a:ea typeface="+mn-ea"/>
                <a:cs typeface="+mn-cs"/>
              </a:rPr>
              <a:t>Les hommes et les femmes sont au cœur de l'économie et en constituent la finalité : la personne et l'objet social priment sur le capital,</a:t>
            </a:r>
            <a:endParaRPr lang="fr-FR" sz="1200" b="0" i="0" u="none" strike="noStrike" kern="1200" dirty="0">
              <a:solidFill>
                <a:schemeClr val="tx1"/>
              </a:solidFill>
              <a:effectLst/>
              <a:latin typeface="+mn-lt"/>
              <a:ea typeface="+mn-ea"/>
              <a:cs typeface="+mn-cs"/>
            </a:endParaRPr>
          </a:p>
          <a:p>
            <a:pPr marL="0" indent="0" rtl="0">
              <a:buFont typeface="Arial" panose="020B0604020202020204" pitchFamily="34" charset="0"/>
              <a:buNone/>
            </a:pPr>
            <a:endParaRPr lang="fr-FR" sz="1200" b="0" i="0" u="none" strike="noStrike" kern="1200" dirty="0">
              <a:solidFill>
                <a:schemeClr val="tx1"/>
              </a:solidFill>
              <a:effectLst/>
              <a:latin typeface="+mn-lt"/>
              <a:ea typeface="+mn-ea"/>
              <a:cs typeface="+mn-cs"/>
            </a:endParaRPr>
          </a:p>
          <a:p>
            <a:pPr marL="0" indent="0" rtl="0">
              <a:buFont typeface="Arial" panose="020B0604020202020204" pitchFamily="34" charset="0"/>
              <a:buNone/>
            </a:pPr>
            <a:endParaRPr lang="fr-FR" sz="1200" b="0" i="0" u="none" strike="noStrike" kern="1200" dirty="0">
              <a:solidFill>
                <a:schemeClr val="tx1"/>
              </a:solidFill>
              <a:effectLst/>
              <a:latin typeface="+mn-lt"/>
              <a:ea typeface="+mn-ea"/>
              <a:cs typeface="+mn-cs"/>
            </a:endParaRPr>
          </a:p>
          <a:p>
            <a:pPr marL="0" indent="0" rtl="0">
              <a:buFont typeface="Arial" panose="020B0604020202020204" pitchFamily="34" charset="0"/>
              <a:buNone/>
            </a:pPr>
            <a:r>
              <a:rPr lang="fr-FR" b="1" dirty="0"/>
              <a:t>NB : si les deux diapos suivantes ne sont pas présentée on peut ajouter ces points : </a:t>
            </a:r>
          </a:p>
          <a:p>
            <a:pPr marL="171450" indent="-171450" rtl="0">
              <a:buFont typeface="Arial" panose="020B0604020202020204" pitchFamily="34" charset="0"/>
              <a:buChar char="•"/>
            </a:pPr>
            <a:r>
              <a:rPr lang="fr-FR" sz="1200" b="0" i="0" u="none" strike="noStrike" kern="1200" dirty="0">
                <a:solidFill>
                  <a:schemeClr val="tx1"/>
                </a:solidFill>
                <a:effectLst/>
                <a:latin typeface="+mn-lt"/>
                <a:ea typeface="+mn-ea"/>
                <a:cs typeface="+mn-cs"/>
              </a:rPr>
              <a:t>la gestion responsable (bénéfices majoritairement réinjectés pour le développement du projet) =&gt; </a:t>
            </a:r>
            <a:r>
              <a:rPr lang="fr-FR" sz="1200" b="0" i="0" kern="1200" dirty="0">
                <a:solidFill>
                  <a:schemeClr val="tx1"/>
                </a:solidFill>
                <a:effectLst/>
                <a:latin typeface="+mn-lt"/>
                <a:ea typeface="+mn-ea"/>
                <a:cs typeface="+mn-cs"/>
              </a:rPr>
              <a:t>La répartition des profits est très règlementée : constitution de fonds propres impartageables, la majeure partie des excédents est non redistribuable,</a:t>
            </a:r>
          </a:p>
          <a:p>
            <a:pPr marL="171450" indent="-171450" rtl="0">
              <a:buFont typeface="Arial" panose="020B0604020202020204" pitchFamily="34" charset="0"/>
              <a:buChar char="•"/>
            </a:pPr>
            <a:r>
              <a:rPr lang="fr-FR" sz="1200" b="0" dirty="0">
                <a:latin typeface="Champagne &amp; Limousines" panose="020B0502020202020204"/>
              </a:rPr>
              <a:t>Toutes les parties prenantes aux réalisations de l'entreprise sont informées et participent indépendamment de leur apport en capital</a:t>
            </a:r>
            <a:endParaRPr lang="fr-FR"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fr-FR" sz="1200" b="0" i="0" u="none" strike="noStrike" kern="1200" dirty="0">
                <a:solidFill>
                  <a:schemeClr val="tx1"/>
                </a:solidFill>
                <a:effectLst/>
                <a:latin typeface="+mn-lt"/>
                <a:ea typeface="+mn-ea"/>
                <a:cs typeface="+mn-cs"/>
              </a:rPr>
              <a:t>et un but poursuivi autre que le simple partage des bénéfices.</a:t>
            </a:r>
            <a:endParaRPr lang="fr-FR" b="0" dirty="0">
              <a:effectLst/>
            </a:endParaRPr>
          </a:p>
          <a:p>
            <a:r>
              <a:rPr lang="fr-FR" dirty="0"/>
              <a:t/>
            </a:r>
            <a:br>
              <a:rPr lang="fr-FR" dirty="0"/>
            </a:br>
            <a:endParaRPr lang="fr-FR" dirty="0"/>
          </a:p>
        </p:txBody>
      </p:sp>
      <p:sp>
        <p:nvSpPr>
          <p:cNvPr id="4" name="Espace réservé du numéro de diapositive 3"/>
          <p:cNvSpPr>
            <a:spLocks noGrp="1"/>
          </p:cNvSpPr>
          <p:nvPr>
            <p:ph type="sldNum" sz="quarter" idx="5"/>
          </p:nvPr>
        </p:nvSpPr>
        <p:spPr/>
        <p:txBody>
          <a:bodyPr/>
          <a:lstStyle/>
          <a:p>
            <a:fld id="{21E0B7FE-ECE9-4564-9DAD-76077371988F}" type="slidenum">
              <a:rPr lang="fr-FR" smtClean="0"/>
              <a:t>9</a:t>
            </a:fld>
            <a:endParaRPr lang="fr-FR"/>
          </a:p>
        </p:txBody>
      </p:sp>
    </p:spTree>
    <p:extLst>
      <p:ext uri="{BB962C8B-B14F-4D97-AF65-F5344CB8AC3E}">
        <p14:creationId xmlns:p14="http://schemas.microsoft.com/office/powerpoint/2010/main" val="77525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rtl="0">
              <a:buFont typeface="Arial" panose="020B0604020202020204" pitchFamily="34" charset="0"/>
              <a:buNone/>
            </a:pPr>
            <a:r>
              <a:rPr lang="fr-FR" sz="1200" b="0" i="0" u="none" strike="noStrike" kern="1200" dirty="0">
                <a:solidFill>
                  <a:schemeClr val="tx1"/>
                </a:solidFill>
                <a:effectLst/>
                <a:latin typeface="+mn-lt"/>
                <a:ea typeface="+mn-ea"/>
                <a:cs typeface="+mn-cs"/>
              </a:rPr>
              <a:t>DIAPO EN PLUS SI BESOIN POUR LES PROS DE L’ESS </a:t>
            </a:r>
            <a:r>
              <a:rPr lang="fr-FR" sz="1200" b="0" i="0" u="none" strike="noStrike" kern="1200" dirty="0">
                <a:solidFill>
                  <a:schemeClr val="tx1"/>
                </a:solidFill>
                <a:effectLst/>
                <a:latin typeface="+mn-lt"/>
                <a:ea typeface="+mn-ea"/>
                <a:cs typeface="+mn-cs"/>
                <a:sym typeface="Wingdings" pitchFamily="2" charset="2"/>
              </a:rPr>
              <a:t></a:t>
            </a:r>
          </a:p>
          <a:p>
            <a:pPr marL="0" indent="0" rtl="0">
              <a:buFont typeface="Arial" panose="020B0604020202020204" pitchFamily="34" charset="0"/>
              <a:buNone/>
            </a:pPr>
            <a:endParaRPr lang="fr-FR"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fr-FR" sz="1200" b="0" i="0" u="none" strike="noStrike" kern="1200" dirty="0">
                <a:solidFill>
                  <a:schemeClr val="tx1"/>
                </a:solidFill>
                <a:effectLst/>
                <a:latin typeface="+mn-lt"/>
                <a:ea typeface="+mn-ea"/>
                <a:cs typeface="+mn-cs"/>
              </a:rPr>
              <a:t>la gestion responsable (bénéfices majoritairement réinjectés pour le développement du projet)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dirty="0">
                <a:solidFill>
                  <a:schemeClr val="tx1"/>
                </a:solidFill>
                <a:effectLst/>
                <a:latin typeface="+mn-lt"/>
                <a:ea typeface="+mn-ea"/>
                <a:cs typeface="+mn-cs"/>
              </a:rPr>
              <a:t>La répartition des profits est très règlementée : constitution de fonds propres impartageables, la majeure partie des excédents est non redistribuable,</a:t>
            </a:r>
            <a:endParaRPr lang="fr-FR" sz="1200" b="0" i="0" u="none" strike="noStrike" kern="1200" dirty="0">
              <a:solidFill>
                <a:schemeClr val="tx1"/>
              </a:solidFill>
              <a:effectLst/>
              <a:latin typeface="+mn-lt"/>
              <a:ea typeface="+mn-ea"/>
              <a:cs typeface="+mn-cs"/>
            </a:endParaRPr>
          </a:p>
          <a:p>
            <a:pPr marL="0" indent="0" rtl="0">
              <a:buFont typeface="Arial" panose="020B0604020202020204" pitchFamily="34" charset="0"/>
              <a:buNone/>
            </a:pPr>
            <a:endParaRPr lang="fr-FR"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fr-FR" sz="1200" b="0" i="0" u="none" strike="noStrike" kern="1200" dirty="0">
                <a:solidFill>
                  <a:schemeClr val="tx1"/>
                </a:solidFill>
                <a:effectLst/>
                <a:latin typeface="+mn-lt"/>
                <a:ea typeface="+mn-ea"/>
                <a:cs typeface="+mn-cs"/>
              </a:rPr>
              <a:t>et un but poursuivi autre que le simple partage des bénéfices.</a:t>
            </a:r>
            <a:endParaRPr lang="fr-FR" b="0" dirty="0">
              <a:effectLst/>
            </a:endParaRPr>
          </a:p>
          <a:p>
            <a:endParaRPr lang="fr-FR" dirty="0"/>
          </a:p>
        </p:txBody>
      </p:sp>
      <p:sp>
        <p:nvSpPr>
          <p:cNvPr id="4" name="Espace réservé du numéro de diapositive 3"/>
          <p:cNvSpPr>
            <a:spLocks noGrp="1"/>
          </p:cNvSpPr>
          <p:nvPr>
            <p:ph type="sldNum" sz="quarter" idx="5"/>
          </p:nvPr>
        </p:nvSpPr>
        <p:spPr/>
        <p:txBody>
          <a:bodyPr/>
          <a:lstStyle/>
          <a:p>
            <a:fld id="{21E0B7FE-ECE9-4564-9DAD-76077371988F}" type="slidenum">
              <a:rPr lang="fr-FR" smtClean="0"/>
              <a:t>10</a:t>
            </a:fld>
            <a:endParaRPr lang="fr-FR"/>
          </a:p>
        </p:txBody>
      </p:sp>
    </p:spTree>
    <p:extLst>
      <p:ext uri="{BB962C8B-B14F-4D97-AF65-F5344CB8AC3E}">
        <p14:creationId xmlns:p14="http://schemas.microsoft.com/office/powerpoint/2010/main" val="21217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52213B9-745B-40A8-938A-00837BA73452}" type="datetimeFigureOut">
              <a:rPr lang="fr-FR" smtClean="0"/>
              <a:t>29/04/2019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124122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52213B9-745B-40A8-938A-00837BA73452}" type="datetimeFigureOut">
              <a:rPr lang="fr-FR" smtClean="0"/>
              <a:t>29/04/2019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149698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52213B9-745B-40A8-938A-00837BA73452}" type="datetimeFigureOut">
              <a:rPr lang="fr-FR" smtClean="0"/>
              <a:t>29/04/2019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10098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52213B9-745B-40A8-938A-00837BA73452}" type="datetimeFigureOut">
              <a:rPr lang="fr-FR" smtClean="0"/>
              <a:t>29/04/2019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C01F12-5D3B-442E-BF8A-4208244D2A1A}" type="slidenum">
              <a:rPr lang="fr-FR" smtClean="0"/>
              <a:t>‹N°›</a:t>
            </a:fld>
            <a:endParaRPr lang="fr-FR"/>
          </a:p>
        </p:txBody>
      </p:sp>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t="68418"/>
          <a:stretch/>
        </p:blipFill>
        <p:spPr>
          <a:xfrm rot="10800000">
            <a:off x="-460505" y="4752306"/>
            <a:ext cx="13827419" cy="226024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841" y="5166853"/>
            <a:ext cx="1736818" cy="2061116"/>
          </a:xfrm>
          <a:prstGeom prst="rect">
            <a:avLst/>
          </a:prstGeom>
        </p:spPr>
      </p:pic>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0150" y="5385792"/>
            <a:ext cx="1111277" cy="1327478"/>
          </a:xfrm>
          <a:prstGeom prst="rect">
            <a:avLst/>
          </a:prstGeom>
        </p:spPr>
      </p:pic>
      <p:pic>
        <p:nvPicPr>
          <p:cNvPr id="11" name="Imag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b="24584"/>
          <a:stretch/>
        </p:blipFill>
        <p:spPr>
          <a:xfrm>
            <a:off x="480606" y="5742754"/>
            <a:ext cx="1159017" cy="1122864"/>
          </a:xfrm>
          <a:prstGeom prst="rect">
            <a:avLst/>
          </a:prstGeom>
        </p:spPr>
      </p:pic>
    </p:spTree>
    <p:extLst>
      <p:ext uri="{BB962C8B-B14F-4D97-AF65-F5344CB8AC3E}">
        <p14:creationId xmlns:p14="http://schemas.microsoft.com/office/powerpoint/2010/main" val="138752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52213B9-745B-40A8-938A-00837BA73452}" type="datetimeFigureOut">
              <a:rPr lang="fr-FR" smtClean="0"/>
              <a:t>29/04/2019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106305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52213B9-745B-40A8-938A-00837BA73452}" type="datetimeFigureOut">
              <a:rPr lang="fr-FR" smtClean="0"/>
              <a:t>29/04/2019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237667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52213B9-745B-40A8-938A-00837BA73452}" type="datetimeFigureOut">
              <a:rPr lang="fr-FR" smtClean="0"/>
              <a:t>29/04/2019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414989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52213B9-745B-40A8-938A-00837BA73452}" type="datetimeFigureOut">
              <a:rPr lang="fr-FR" smtClean="0"/>
              <a:t>29/04/2019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165121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2213B9-745B-40A8-938A-00837BA73452}" type="datetimeFigureOut">
              <a:rPr lang="fr-FR" smtClean="0"/>
              <a:t>29/04/2019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325568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52213B9-745B-40A8-938A-00837BA73452}" type="datetimeFigureOut">
              <a:rPr lang="fr-FR" smtClean="0"/>
              <a:t>29/04/2019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38485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52213B9-745B-40A8-938A-00837BA73452}" type="datetimeFigureOut">
              <a:rPr lang="fr-FR" smtClean="0"/>
              <a:t>29/04/2019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C01F12-5D3B-442E-BF8A-4208244D2A1A}" type="slidenum">
              <a:rPr lang="fr-FR" smtClean="0"/>
              <a:t>‹N°›</a:t>
            </a:fld>
            <a:endParaRPr lang="fr-FR"/>
          </a:p>
        </p:txBody>
      </p:sp>
    </p:spTree>
    <p:extLst>
      <p:ext uri="{BB962C8B-B14F-4D97-AF65-F5344CB8AC3E}">
        <p14:creationId xmlns:p14="http://schemas.microsoft.com/office/powerpoint/2010/main" val="49926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213B9-745B-40A8-938A-00837BA73452}" type="datetimeFigureOut">
              <a:rPr lang="fr-FR" smtClean="0"/>
              <a:t>29/04/2019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01F12-5D3B-442E-BF8A-4208244D2A1A}" type="slidenum">
              <a:rPr lang="fr-FR" smtClean="0"/>
              <a:t>‹N°›</a:t>
            </a:fld>
            <a:endParaRPr lang="fr-FR"/>
          </a:p>
        </p:txBody>
      </p:sp>
    </p:spTree>
    <p:extLst>
      <p:ext uri="{BB962C8B-B14F-4D97-AF65-F5344CB8AC3E}">
        <p14:creationId xmlns:p14="http://schemas.microsoft.com/office/powerpoint/2010/main" val="236173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yruzZQT7NqE"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grpSp>
        <p:nvGrpSpPr>
          <p:cNvPr id="4" name="Groupe 3"/>
          <p:cNvGrpSpPr/>
          <p:nvPr/>
        </p:nvGrpSpPr>
        <p:grpSpPr>
          <a:xfrm>
            <a:off x="-449178" y="-256674"/>
            <a:ext cx="15453225" cy="13002795"/>
            <a:chOff x="-385011" y="-414255"/>
            <a:chExt cx="15512509" cy="13118388"/>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493" y="-414255"/>
              <a:ext cx="9092896" cy="7630952"/>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85011" y="1099232"/>
              <a:ext cx="13135507" cy="6740949"/>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139" y="1775083"/>
              <a:ext cx="3821344" cy="4534865"/>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6205" y="2173764"/>
              <a:ext cx="2565739" cy="3295988"/>
            </a:xfrm>
            <a:prstGeom prst="rect">
              <a:avLst/>
            </a:prstGeom>
          </p:spPr>
        </p:pic>
        <p:grpSp>
          <p:nvGrpSpPr>
            <p:cNvPr id="9" name="Groupe 8"/>
            <p:cNvGrpSpPr/>
            <p:nvPr/>
          </p:nvGrpSpPr>
          <p:grpSpPr>
            <a:xfrm>
              <a:off x="8457439" y="4788641"/>
              <a:ext cx="6670059" cy="7915492"/>
              <a:chOff x="8457439" y="4788641"/>
              <a:chExt cx="6670059" cy="7915492"/>
            </a:xfrm>
          </p:grpSpPr>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7439" y="4788641"/>
                <a:ext cx="6670059" cy="7915492"/>
              </a:xfrm>
              <a:prstGeom prst="rect">
                <a:avLst/>
              </a:prstGeom>
            </p:spPr>
          </p:pic>
          <p:sp>
            <p:nvSpPr>
              <p:cNvPr id="11" name="Zone de texte 2"/>
              <p:cNvSpPr txBox="1">
                <a:spLocks noChangeArrowheads="1"/>
              </p:cNvSpPr>
              <p:nvPr/>
            </p:nvSpPr>
            <p:spPr bwMode="auto">
              <a:xfrm>
                <a:off x="8723968" y="5611973"/>
                <a:ext cx="3981448" cy="44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21920" tIns="60960" rIns="121920" bIns="60960" anchor="t" anchorCtr="0" upright="1">
                <a:spAutoFit/>
              </a:bodyPr>
              <a:lstStyle/>
              <a:p>
                <a:pPr indent="599425" algn="ctr">
                  <a:lnSpc>
                    <a:spcPct val="115000"/>
                  </a:lnSpc>
                  <a:spcAft>
                    <a:spcPts val="1333"/>
                  </a:spcAft>
                </a:pPr>
                <a:r>
                  <a:rPr lang="fr-FR" sz="2000" b="1" dirty="0">
                    <a:solidFill>
                      <a:srgbClr val="000000"/>
                    </a:solidFill>
                    <a:latin typeface="Champagne &amp; Limousines" panose="020B0502020202020204" pitchFamily="34" charset="0"/>
                    <a:ea typeface="Calibri" panose="020F0502020204030204" pitchFamily="34" charset="0"/>
                  </a:rPr>
                  <a:t>Avec le soutien de :</a:t>
                </a:r>
                <a:endParaRPr lang="fr-FR" dirty="0">
                  <a:latin typeface="Arial" panose="020B0604020202020204" pitchFamily="34" charset="0"/>
                  <a:ea typeface="Calibri" panose="020F0502020204030204" pitchFamily="34" charset="0"/>
                </a:endParaRPr>
              </a:p>
            </p:txBody>
          </p:sp>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0587" y="6014848"/>
                <a:ext cx="690203" cy="696026"/>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93693" y="6119638"/>
                <a:ext cx="1109098" cy="591236"/>
              </a:xfrm>
              <a:prstGeom prst="rect">
                <a:avLst/>
              </a:prstGeom>
            </p:spPr>
          </p:pic>
        </p:grpSp>
      </p:grpSp>
      <p:sp>
        <p:nvSpPr>
          <p:cNvPr id="14" name="ZoneTexte 13"/>
          <p:cNvSpPr txBox="1"/>
          <p:nvPr/>
        </p:nvSpPr>
        <p:spPr>
          <a:xfrm>
            <a:off x="3852512" y="3053155"/>
            <a:ext cx="8038771" cy="2800767"/>
          </a:xfrm>
          <a:prstGeom prst="rect">
            <a:avLst/>
          </a:prstGeom>
          <a:noFill/>
        </p:spPr>
        <p:txBody>
          <a:bodyPr wrap="square" rtlCol="0">
            <a:spAutoFit/>
          </a:bodyPr>
          <a:lstStyle/>
          <a:p>
            <a:pPr algn="ctr"/>
            <a:r>
              <a:rPr lang="fr-FR" sz="8800" b="1" dirty="0">
                <a:solidFill>
                  <a:schemeClr val="bg1"/>
                </a:solidFill>
                <a:latin typeface="Champagne &amp; Limousines" panose="020B0502020202020204" pitchFamily="34" charset="0"/>
                <a:ea typeface="Champagne &amp; Limousines" panose="020B0502020202020204" pitchFamily="34" charset="0"/>
              </a:rPr>
              <a:t>A la découverte de l’ESS !</a:t>
            </a:r>
          </a:p>
        </p:txBody>
      </p:sp>
    </p:spTree>
    <p:extLst>
      <p:ext uri="{BB962C8B-B14F-4D97-AF65-F5344CB8AC3E}">
        <p14:creationId xmlns:p14="http://schemas.microsoft.com/office/powerpoint/2010/main" val="350924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651" y="500062"/>
            <a:ext cx="11565658" cy="1325563"/>
          </a:xfrm>
        </p:spPr>
        <p:txBody>
          <a:bodyPr>
            <a:normAutofit fontScale="90000"/>
          </a:bodyPr>
          <a:lstStyle/>
          <a:p>
            <a:pPr algn="ctr"/>
            <a:r>
              <a:rPr lang="fr-FR" sz="6700" b="1" dirty="0">
                <a:solidFill>
                  <a:srgbClr val="D95826"/>
                </a:solidFill>
                <a:latin typeface="Champagne &amp; Limousines" panose="020B0502020202020204" pitchFamily="34" charset="0"/>
                <a:ea typeface="Champagne &amp; Limousines" panose="020B0502020202020204" pitchFamily="34" charset="0"/>
              </a:rPr>
              <a:t>Lesquelles de ces propositions sont des principes de l'ESS (suite) ?</a:t>
            </a:r>
            <a:r>
              <a:rPr lang="fr-FR" dirty="0"/>
              <a:t/>
            </a:r>
            <a:br>
              <a:rPr lang="fr-FR" dirty="0"/>
            </a:br>
            <a:endParaRPr lang="fr-FR" dirty="0"/>
          </a:p>
        </p:txBody>
      </p:sp>
      <p:sp>
        <p:nvSpPr>
          <p:cNvPr id="3" name="Espace réservé du contenu 2"/>
          <p:cNvSpPr>
            <a:spLocks noGrp="1"/>
          </p:cNvSpPr>
          <p:nvPr>
            <p:ph idx="1"/>
          </p:nvPr>
        </p:nvSpPr>
        <p:spPr>
          <a:xfrm>
            <a:off x="704850" y="1825625"/>
            <a:ext cx="10651259" cy="3762375"/>
          </a:xfrm>
        </p:spPr>
        <p:txBody>
          <a:bodyPr>
            <a:noAutofit/>
          </a:bodyPr>
          <a:lstStyle/>
          <a:p>
            <a:pPr>
              <a:lnSpc>
                <a:spcPct val="100000"/>
              </a:lnSpc>
              <a:buClr>
                <a:srgbClr val="D95826"/>
              </a:buClr>
              <a:buFont typeface="Wingdings" panose="05000000000000000000" pitchFamily="2" charset="2"/>
              <a:buChar char="q"/>
            </a:pPr>
            <a:r>
              <a:rPr lang="fr-FR" sz="2400" dirty="0">
                <a:latin typeface="Champagne &amp; Limousines" panose="020B0502020202020204"/>
              </a:rPr>
              <a:t> </a:t>
            </a:r>
            <a:r>
              <a:rPr lang="fr-FR" sz="2400" b="1" dirty="0">
                <a:latin typeface="Champagne &amp; Limousines" panose="020B0502020202020204"/>
              </a:rPr>
              <a:t>Le principe de gratuité est primordial en ESS il n’est donc pas utile d’avoir de compte bancaire</a:t>
            </a:r>
          </a:p>
          <a:p>
            <a:pPr>
              <a:lnSpc>
                <a:spcPct val="100000"/>
              </a:lnSpc>
              <a:buClr>
                <a:srgbClr val="0066FF"/>
              </a:buClr>
              <a:buFont typeface="Wingdings" panose="05000000000000000000" pitchFamily="2" charset="2"/>
              <a:buChar char="q"/>
            </a:pPr>
            <a:r>
              <a:rPr lang="fr-FR" sz="2400" b="1" dirty="0">
                <a:latin typeface="Champagne &amp; Limousines" panose="020B0502020202020204"/>
              </a:rPr>
              <a:t> Les bénéfices sont majoritairement consacrés au développement de l'activité</a:t>
            </a:r>
          </a:p>
          <a:p>
            <a:pPr>
              <a:lnSpc>
                <a:spcPct val="100000"/>
              </a:lnSpc>
              <a:buClr>
                <a:srgbClr val="00CC00"/>
              </a:buClr>
              <a:buFont typeface="Wingdings" panose="05000000000000000000" pitchFamily="2" charset="2"/>
              <a:buChar char="q"/>
            </a:pPr>
            <a:r>
              <a:rPr lang="fr-FR" sz="2400" b="1" dirty="0">
                <a:latin typeface="Champagne &amp; Limousines" panose="020B0502020202020204"/>
              </a:rPr>
              <a:t> Les réserves obligatoires constituées pour la pérennité de la structure ne peuvent pas être distribuées</a:t>
            </a:r>
          </a:p>
          <a:p>
            <a:pPr>
              <a:lnSpc>
                <a:spcPct val="100000"/>
              </a:lnSpc>
              <a:buClr>
                <a:schemeClr val="accent4"/>
              </a:buClr>
              <a:buFont typeface="Wingdings" panose="05000000000000000000" pitchFamily="2" charset="2"/>
              <a:buChar char="q"/>
            </a:pPr>
            <a:r>
              <a:rPr lang="fr-FR" sz="2400" b="1" dirty="0">
                <a:latin typeface="Champagne &amp; Limousines" panose="020B0502020202020204"/>
              </a:rPr>
              <a:t> En cas de liquidation ou de dissolution, l'ensemble de l'actif est redistribué à une autre structure de l'ESS.</a:t>
            </a:r>
          </a:p>
          <a:p>
            <a:pPr>
              <a:lnSpc>
                <a:spcPct val="100000"/>
              </a:lnSpc>
              <a:buClr>
                <a:srgbClr val="FF0066"/>
              </a:buClr>
              <a:buFont typeface="Wingdings" panose="05000000000000000000" pitchFamily="2" charset="2"/>
              <a:buChar char="q"/>
            </a:pPr>
            <a:r>
              <a:rPr lang="fr-FR" sz="2400" b="1" dirty="0">
                <a:latin typeface="Champagne &amp; Limousines" panose="020B0502020202020204"/>
              </a:rPr>
              <a:t> En cas de liquidation ou de dissolution, l'ensemble de l'actif est redistribué aux membres de la structure</a:t>
            </a:r>
            <a:r>
              <a:rPr lang="fr-FR" sz="2000" dirty="0"/>
              <a:t/>
            </a:r>
            <a:br>
              <a:rPr lang="fr-FR" sz="2000" dirty="0"/>
            </a:br>
            <a:endParaRPr lang="fr-FR" sz="2000" dirty="0">
              <a:latin typeface="Champagne &amp; Limousines" panose="020B0502020202020204"/>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77" y="3919496"/>
            <a:ext cx="640878" cy="417715"/>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0" y="2553942"/>
            <a:ext cx="640878" cy="417715"/>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327" y="2986046"/>
            <a:ext cx="640878" cy="417715"/>
          </a:xfrm>
          <a:prstGeom prst="rect">
            <a:avLst/>
          </a:prstGeom>
        </p:spPr>
      </p:pic>
      <p:sp>
        <p:nvSpPr>
          <p:cNvPr id="9" name="ZoneTexte 8"/>
          <p:cNvSpPr txBox="1"/>
          <p:nvPr/>
        </p:nvSpPr>
        <p:spPr>
          <a:xfrm>
            <a:off x="10700160" y="1308064"/>
            <a:ext cx="655949" cy="369332"/>
          </a:xfrm>
          <a:prstGeom prst="rect">
            <a:avLst/>
          </a:prstGeom>
          <a:noFill/>
        </p:spPr>
        <p:txBody>
          <a:bodyPr wrap="none" rtlCol="0">
            <a:spAutoFit/>
          </a:bodyPr>
          <a:lstStyle/>
          <a:p>
            <a:r>
              <a:rPr lang="fr-FR" b="1" dirty="0">
                <a:solidFill>
                  <a:srgbClr val="D95826"/>
                </a:solidFill>
                <a:latin typeface="Champagne &amp; Limousines" panose="020B0502020202020204" pitchFamily="34" charset="0"/>
                <a:ea typeface="Champagne &amp; Limousines" panose="020B0502020202020204" pitchFamily="34" charset="0"/>
              </a:rPr>
              <a:t>5</a:t>
            </a:r>
            <a:r>
              <a:rPr lang="fr-FR" b="1" dirty="0" smtClean="0">
                <a:solidFill>
                  <a:srgbClr val="D95826"/>
                </a:solidFill>
                <a:latin typeface="Champagne &amp; Limousines" panose="020B0502020202020204" pitchFamily="34" charset="0"/>
                <a:ea typeface="Champagne &amp; Limousines" panose="020B0502020202020204" pitchFamily="34" charset="0"/>
              </a:rPr>
              <a:t>/13</a:t>
            </a:r>
            <a:endParaRPr lang="fr-FR" dirty="0">
              <a:solidFill>
                <a:srgbClr val="D95826"/>
              </a:solidFill>
            </a:endParaRPr>
          </a:p>
        </p:txBody>
      </p:sp>
    </p:spTree>
    <p:extLst>
      <p:ext uri="{BB962C8B-B14F-4D97-AF65-F5344CB8AC3E}">
        <p14:creationId xmlns:p14="http://schemas.microsoft.com/office/powerpoint/2010/main" val="23401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00062"/>
            <a:ext cx="10515600" cy="1325563"/>
          </a:xfrm>
        </p:spPr>
        <p:txBody>
          <a:bodyPr>
            <a:normAutofit fontScale="90000"/>
          </a:bodyPr>
          <a:lstStyle/>
          <a:p>
            <a:pPr algn="ctr"/>
            <a:r>
              <a:rPr lang="fr-FR" sz="5300" b="1" dirty="0">
                <a:solidFill>
                  <a:srgbClr val="D95826"/>
                </a:solidFill>
                <a:latin typeface="Champagne &amp; Limousines" panose="020B0502020202020204" pitchFamily="34" charset="0"/>
                <a:ea typeface="Champagne &amp; Limousines" panose="020B0502020202020204" pitchFamily="34" charset="0"/>
              </a:rPr>
              <a:t>Comment les décisions sont-elles prises?</a:t>
            </a:r>
            <a:r>
              <a:rPr lang="fr-FR" dirty="0"/>
              <a:t/>
            </a:r>
            <a:br>
              <a:rPr lang="fr-FR" dirty="0"/>
            </a:br>
            <a:endParaRPr lang="fr-FR" dirty="0"/>
          </a:p>
        </p:txBody>
      </p:sp>
      <p:sp>
        <p:nvSpPr>
          <p:cNvPr id="3" name="Espace réservé du contenu 2"/>
          <p:cNvSpPr>
            <a:spLocks noGrp="1"/>
          </p:cNvSpPr>
          <p:nvPr>
            <p:ph idx="1"/>
          </p:nvPr>
        </p:nvSpPr>
        <p:spPr>
          <a:xfrm>
            <a:off x="702540" y="1440655"/>
            <a:ext cx="11041785" cy="4517232"/>
          </a:xfrm>
        </p:spPr>
        <p:txBody>
          <a:bodyPr>
            <a:noAutofit/>
          </a:bodyPr>
          <a:lstStyle/>
          <a:p>
            <a:pPr>
              <a:lnSpc>
                <a:spcPct val="150000"/>
              </a:lnSpc>
              <a:buClr>
                <a:srgbClr val="D95826"/>
              </a:buClr>
              <a:buFont typeface="Wingdings" panose="05000000000000000000" pitchFamily="2" charset="2"/>
              <a:buChar char="q"/>
            </a:pPr>
            <a:r>
              <a:rPr lang="fr-FR" sz="2400" b="1" dirty="0">
                <a:latin typeface="Champagne &amp; Limousines" panose="020B0502020202020204"/>
              </a:rPr>
              <a:t> </a:t>
            </a:r>
            <a:r>
              <a:rPr lang="fr-FR" sz="2600" b="1" dirty="0" err="1" smtClean="0">
                <a:latin typeface="Champagne &amp; Limousines" panose="020B0502020202020204"/>
              </a:rPr>
              <a:t>Chacun,e</a:t>
            </a:r>
            <a:r>
              <a:rPr lang="fr-FR" sz="2600" b="1" dirty="0" smtClean="0">
                <a:latin typeface="Champagne &amp; Limousines" panose="020B0502020202020204"/>
              </a:rPr>
              <a:t> </a:t>
            </a:r>
            <a:r>
              <a:rPr lang="fr-FR" sz="2600" b="1" dirty="0">
                <a:latin typeface="Champagne &amp; Limousines" panose="020B0502020202020204"/>
              </a:rPr>
              <a:t>participe à la prise de décision en fonction de son apport en capital</a:t>
            </a:r>
          </a:p>
          <a:p>
            <a:pPr>
              <a:lnSpc>
                <a:spcPct val="150000"/>
              </a:lnSpc>
              <a:buClr>
                <a:srgbClr val="0066FF"/>
              </a:buClr>
              <a:buFont typeface="Wingdings" panose="05000000000000000000" pitchFamily="2" charset="2"/>
              <a:buChar char="q"/>
            </a:pPr>
            <a:r>
              <a:rPr lang="fr-FR" sz="2600" b="1" dirty="0">
                <a:latin typeface="Champagne &amp; Limousines" panose="020B0502020202020204"/>
              </a:rPr>
              <a:t> Un groupe est désigné par les actionnaires pour prendre les décisions pour les 5 prochaines années, c'est pour cela que l'on parle de démocratie</a:t>
            </a:r>
          </a:p>
          <a:p>
            <a:pPr>
              <a:lnSpc>
                <a:spcPct val="150000"/>
              </a:lnSpc>
              <a:buClr>
                <a:srgbClr val="00CC00"/>
              </a:buClr>
              <a:buFont typeface="Wingdings" panose="05000000000000000000" pitchFamily="2" charset="2"/>
              <a:buChar char="q"/>
            </a:pPr>
            <a:r>
              <a:rPr lang="fr-FR" sz="2600" b="1" dirty="0">
                <a:latin typeface="Champagne &amp; Limousines" panose="020B0502020202020204"/>
              </a:rPr>
              <a:t> Seuls les hommes ont un droit de vote, d'où l'expression 1 </a:t>
            </a:r>
            <a:r>
              <a:rPr lang="fr-FR" sz="2600" b="1" dirty="0" smtClean="0">
                <a:latin typeface="Champagne &amp; Limousines" panose="020B0502020202020204"/>
              </a:rPr>
              <a:t>homme </a:t>
            </a:r>
            <a:r>
              <a:rPr lang="fr-FR" sz="2600" b="1" dirty="0">
                <a:latin typeface="Champagne &amp; Limousines" panose="020B0502020202020204"/>
              </a:rPr>
              <a:t>= 1 voix</a:t>
            </a:r>
          </a:p>
          <a:p>
            <a:pPr>
              <a:lnSpc>
                <a:spcPct val="150000"/>
              </a:lnSpc>
              <a:buClr>
                <a:schemeClr val="accent4"/>
              </a:buClr>
              <a:buFont typeface="Wingdings" panose="05000000000000000000" pitchFamily="2" charset="2"/>
              <a:buChar char="q"/>
            </a:pPr>
            <a:r>
              <a:rPr lang="fr-FR" sz="2600" b="1" dirty="0">
                <a:latin typeface="Champagne &amp; Limousines" panose="020B0502020202020204"/>
              </a:rPr>
              <a:t> Toutes les parties prenantes aux réalisations de l'entreprise sont informées et participent indépendamment de leur apport en capital</a:t>
            </a:r>
            <a:endParaRPr lang="fr-FR" sz="2600" dirty="0">
              <a:latin typeface="Champagne &amp; Limousines" panose="020B0502020202020204"/>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125" y="4784401"/>
            <a:ext cx="640878" cy="417715"/>
          </a:xfrm>
          <a:prstGeom prst="rect">
            <a:avLst/>
          </a:prstGeom>
        </p:spPr>
      </p:pic>
      <p:sp>
        <p:nvSpPr>
          <p:cNvPr id="5" name="ZoneTexte 4"/>
          <p:cNvSpPr txBox="1"/>
          <p:nvPr/>
        </p:nvSpPr>
        <p:spPr>
          <a:xfrm>
            <a:off x="11026627" y="793511"/>
            <a:ext cx="654346" cy="369332"/>
          </a:xfrm>
          <a:prstGeom prst="rect">
            <a:avLst/>
          </a:prstGeom>
          <a:noFill/>
        </p:spPr>
        <p:txBody>
          <a:bodyPr wrap="none" rtlCol="0">
            <a:spAutoFit/>
          </a:bodyPr>
          <a:lstStyle/>
          <a:p>
            <a:r>
              <a:rPr lang="fr-FR" b="1" dirty="0">
                <a:solidFill>
                  <a:srgbClr val="D95826"/>
                </a:solidFill>
                <a:latin typeface="Champagne &amp; Limousines" panose="020B0502020202020204" pitchFamily="34" charset="0"/>
                <a:ea typeface="Champagne &amp; Limousines" panose="020B0502020202020204" pitchFamily="34" charset="0"/>
              </a:rPr>
              <a:t>6</a:t>
            </a:r>
            <a:r>
              <a:rPr lang="fr-FR" b="1" dirty="0" smtClean="0">
                <a:solidFill>
                  <a:srgbClr val="D95826"/>
                </a:solidFill>
                <a:latin typeface="Champagne &amp; Limousines" panose="020B0502020202020204" pitchFamily="34" charset="0"/>
                <a:ea typeface="Champagne &amp; Limousines" panose="020B0502020202020204" pitchFamily="34" charset="0"/>
              </a:rPr>
              <a:t>/13</a:t>
            </a:r>
            <a:endParaRPr lang="fr-FR" dirty="0">
              <a:solidFill>
                <a:srgbClr val="D95826"/>
              </a:solidFill>
            </a:endParaRPr>
          </a:p>
        </p:txBody>
      </p:sp>
    </p:spTree>
    <p:extLst>
      <p:ext uri="{BB962C8B-B14F-4D97-AF65-F5344CB8AC3E}">
        <p14:creationId xmlns:p14="http://schemas.microsoft.com/office/powerpoint/2010/main" val="395082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 sz="6000" b="1" dirty="0">
                <a:solidFill>
                  <a:srgbClr val="D95826"/>
                </a:solidFill>
                <a:latin typeface="Champagne &amp; Limousines" panose="020B0502020202020204" pitchFamily="34" charset="0"/>
                <a:ea typeface="Champagne &amp; Limousines" panose="020B0502020202020204" pitchFamily="34" charset="0"/>
              </a:rPr>
              <a:t>L’ESS, ça regroupe qui ? </a:t>
            </a:r>
            <a:endParaRPr lang="fr-FR" sz="6000" b="1" dirty="0">
              <a:solidFill>
                <a:srgbClr val="D95826"/>
              </a:solidFill>
              <a:latin typeface="Champagne &amp; Limousines" panose="020B0502020202020204" pitchFamily="34" charset="0"/>
              <a:ea typeface="Champagne &amp; Limousines" panose="020B0502020202020204" pitchFamily="34" charset="0"/>
            </a:endParaRPr>
          </a:p>
        </p:txBody>
      </p:sp>
      <p:sp>
        <p:nvSpPr>
          <p:cNvPr id="4" name="Espace réservé du contenu 2"/>
          <p:cNvSpPr txBox="1">
            <a:spLocks/>
          </p:cNvSpPr>
          <p:nvPr/>
        </p:nvSpPr>
        <p:spPr>
          <a:xfrm>
            <a:off x="1199606" y="1690688"/>
            <a:ext cx="107115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457200">
              <a:lnSpc>
                <a:spcPct val="150000"/>
              </a:lnSpc>
              <a:spcBef>
                <a:spcPts val="0"/>
              </a:spcBef>
              <a:buClr>
                <a:schemeClr val="accent2"/>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Des </a:t>
            </a:r>
            <a:r>
              <a:rPr lang="fr-FR" sz="4000" b="1" dirty="0" smtClean="0">
                <a:latin typeface="Champagne &amp; Limousines" panose="020B0502020202020204" pitchFamily="34" charset="0"/>
                <a:ea typeface="Champagne &amp; Limousines" panose="020B0502020202020204" pitchFamily="34" charset="0"/>
              </a:rPr>
              <a:t>bénévoles, des sociétaires</a:t>
            </a:r>
            <a:endParaRPr lang="fr-FR" sz="4000" b="1" dirty="0">
              <a:latin typeface="Champagne &amp; Limousines" panose="020B0502020202020204" pitchFamily="34" charset="0"/>
              <a:ea typeface="Champagne &amp; Limousines" panose="020B0502020202020204" pitchFamily="34" charset="0"/>
            </a:endParaRPr>
          </a:p>
          <a:p>
            <a:pPr marL="571500" indent="-457200">
              <a:lnSpc>
                <a:spcPct val="150000"/>
              </a:lnSpc>
              <a:spcBef>
                <a:spcPts val="0"/>
              </a:spcBef>
              <a:buClr>
                <a:srgbClr val="0070C0"/>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Des </a:t>
            </a:r>
            <a:r>
              <a:rPr lang="fr-FR" sz="4000" b="1" dirty="0" err="1" smtClean="0">
                <a:latin typeface="Champagne &amp; Limousines" panose="020B0502020202020204" pitchFamily="34" charset="0"/>
                <a:ea typeface="Champagne &amp; Limousines" panose="020B0502020202020204" pitchFamily="34" charset="0"/>
              </a:rPr>
              <a:t>entrepreneur.e.s</a:t>
            </a:r>
            <a:endParaRPr lang="fr-FR" sz="4000" b="1" dirty="0">
              <a:latin typeface="Champagne &amp; Limousines" panose="020B0502020202020204" pitchFamily="34" charset="0"/>
              <a:ea typeface="Champagne &amp; Limousines" panose="020B0502020202020204" pitchFamily="34" charset="0"/>
            </a:endParaRPr>
          </a:p>
          <a:p>
            <a:pPr marL="571500" indent="-457200">
              <a:lnSpc>
                <a:spcPct val="150000"/>
              </a:lnSpc>
              <a:spcBef>
                <a:spcPts val="0"/>
              </a:spcBef>
              <a:buClr>
                <a:srgbClr val="00CC00"/>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Des hippies avec des sarouels et des </a:t>
            </a:r>
            <a:r>
              <a:rPr lang="fr-FR" sz="4000" b="1" dirty="0" err="1">
                <a:latin typeface="Champagne &amp; Limousines" panose="020B0502020202020204" pitchFamily="34" charset="0"/>
                <a:ea typeface="Champagne &amp; Limousines" panose="020B0502020202020204" pitchFamily="34" charset="0"/>
              </a:rPr>
              <a:t>dreads</a:t>
            </a:r>
            <a:endParaRPr lang="fr-FR" sz="4000" b="1" dirty="0">
              <a:latin typeface="Champagne &amp; Limousines" panose="020B0502020202020204" pitchFamily="34" charset="0"/>
              <a:ea typeface="Champagne &amp; Limousines" panose="020B0502020202020204" pitchFamily="34" charset="0"/>
            </a:endParaRPr>
          </a:p>
          <a:p>
            <a:pPr marL="571500" indent="-457200">
              <a:lnSpc>
                <a:spcPct val="150000"/>
              </a:lnSpc>
              <a:spcBef>
                <a:spcPts val="0"/>
              </a:spcBef>
              <a:buClr>
                <a:schemeClr val="accent4"/>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Des </a:t>
            </a:r>
            <a:r>
              <a:rPr lang="fr-FR" sz="4000" b="1" dirty="0" err="1" smtClean="0">
                <a:latin typeface="Champagne &amp; Limousines" panose="020B0502020202020204" pitchFamily="34" charset="0"/>
                <a:ea typeface="Champagne &amp; Limousines" panose="020B0502020202020204" pitchFamily="34" charset="0"/>
              </a:rPr>
              <a:t>salarié.e.s</a:t>
            </a:r>
            <a:endParaRPr lang="fr-FR" sz="4000" b="1" dirty="0">
              <a:latin typeface="Champagne &amp; Limousines" panose="020B0502020202020204" pitchFamily="34" charset="0"/>
              <a:ea typeface="Champagne &amp; Limousines" panose="020B0502020202020204" pitchFamily="34"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606" y="1690688"/>
            <a:ext cx="950039" cy="619222"/>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605" y="2627913"/>
            <a:ext cx="950039" cy="619222"/>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605" y="4334969"/>
            <a:ext cx="950039" cy="619222"/>
          </a:xfrm>
          <a:prstGeom prst="rect">
            <a:avLst/>
          </a:prstGeom>
        </p:spPr>
      </p:pic>
      <p:pic>
        <p:nvPicPr>
          <p:cNvPr id="9" name="Image 8">
            <a:extLst>
              <a:ext uri="{FF2B5EF4-FFF2-40B4-BE49-F238E27FC236}">
                <a16:creationId xmlns:a16="http://schemas.microsoft.com/office/drawing/2014/main" id="{BE6C2138-C61A-47C8-8498-A670AC513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605" y="3556746"/>
            <a:ext cx="950039" cy="619222"/>
          </a:xfrm>
          <a:prstGeom prst="rect">
            <a:avLst/>
          </a:prstGeom>
        </p:spPr>
      </p:pic>
      <p:sp>
        <p:nvSpPr>
          <p:cNvPr id="10" name="ZoneTexte 9"/>
          <p:cNvSpPr txBox="1"/>
          <p:nvPr/>
        </p:nvSpPr>
        <p:spPr>
          <a:xfrm>
            <a:off x="9783451" y="1027906"/>
            <a:ext cx="654346" cy="369332"/>
          </a:xfrm>
          <a:prstGeom prst="rect">
            <a:avLst/>
          </a:prstGeom>
          <a:noFill/>
        </p:spPr>
        <p:txBody>
          <a:bodyPr wrap="none" rtlCol="0">
            <a:spAutoFit/>
          </a:bodyPr>
          <a:lstStyle/>
          <a:p>
            <a:r>
              <a:rPr lang="fr-FR" b="1" dirty="0">
                <a:solidFill>
                  <a:srgbClr val="D95826"/>
                </a:solidFill>
                <a:latin typeface="Champagne &amp; Limousines" panose="020B0502020202020204" pitchFamily="34" charset="0"/>
                <a:ea typeface="Champagne &amp; Limousines" panose="020B0502020202020204" pitchFamily="34" charset="0"/>
              </a:rPr>
              <a:t>7</a:t>
            </a:r>
            <a:r>
              <a:rPr lang="fr-FR" b="1" dirty="0" smtClean="0">
                <a:solidFill>
                  <a:srgbClr val="D95826"/>
                </a:solidFill>
                <a:latin typeface="Champagne &amp; Limousines" panose="020B0502020202020204" pitchFamily="34" charset="0"/>
                <a:ea typeface="Champagne &amp; Limousines" panose="020B0502020202020204" pitchFamily="34" charset="0"/>
              </a:rPr>
              <a:t>/13</a:t>
            </a:r>
            <a:endParaRPr lang="fr-FR" dirty="0">
              <a:solidFill>
                <a:srgbClr val="D95826"/>
              </a:solidFill>
            </a:endParaRPr>
          </a:p>
        </p:txBody>
      </p:sp>
    </p:spTree>
    <p:extLst>
      <p:ext uri="{BB962C8B-B14F-4D97-AF65-F5344CB8AC3E}">
        <p14:creationId xmlns:p14="http://schemas.microsoft.com/office/powerpoint/2010/main" val="14453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00062"/>
            <a:ext cx="10515600" cy="1325563"/>
          </a:xfrm>
        </p:spPr>
        <p:txBody>
          <a:bodyPr>
            <a:normAutofit fontScale="90000"/>
          </a:bodyPr>
          <a:lstStyle/>
          <a:p>
            <a:pPr algn="ctr"/>
            <a:r>
              <a:rPr lang="fr-FR" sz="5300" b="1" dirty="0">
                <a:solidFill>
                  <a:srgbClr val="D95826"/>
                </a:solidFill>
                <a:latin typeface="Champagne &amp; Limousines" panose="020B0502020202020204" pitchFamily="34" charset="0"/>
                <a:ea typeface="Champagne &amp; Limousines" panose="020B0502020202020204" pitchFamily="34" charset="0"/>
              </a:rPr>
              <a:t>Combien l’ESS représente-t-elle d’emplois salariés ?</a:t>
            </a:r>
            <a:r>
              <a:rPr lang="fr-FR" dirty="0"/>
              <a:t/>
            </a:r>
            <a:br>
              <a:rPr lang="fr-FR" dirty="0"/>
            </a:br>
            <a:endParaRPr lang="fr-FR" dirty="0"/>
          </a:p>
        </p:txBody>
      </p:sp>
      <p:sp>
        <p:nvSpPr>
          <p:cNvPr id="3" name="Espace réservé du contenu 2"/>
          <p:cNvSpPr>
            <a:spLocks noGrp="1"/>
          </p:cNvSpPr>
          <p:nvPr>
            <p:ph idx="1"/>
          </p:nvPr>
        </p:nvSpPr>
        <p:spPr>
          <a:xfrm>
            <a:off x="1761837" y="2449512"/>
            <a:ext cx="2543464" cy="3102697"/>
          </a:xfrm>
        </p:spPr>
        <p:txBody>
          <a:bodyPr>
            <a:noAutofit/>
          </a:bodyPr>
          <a:lstStyle/>
          <a:p>
            <a:pPr>
              <a:lnSpc>
                <a:spcPct val="150000"/>
              </a:lnSpc>
              <a:buClr>
                <a:schemeClr val="accent2"/>
              </a:buClr>
              <a:buFont typeface="Wingdings" panose="05000000000000000000" pitchFamily="2" charset="2"/>
              <a:buChar char="q"/>
            </a:pPr>
            <a:r>
              <a:rPr lang="fr-FR" sz="3600" b="1" dirty="0">
                <a:latin typeface="Champagne &amp; Limousines" panose="020B0502020202020204"/>
              </a:rPr>
              <a:t> 3 %</a:t>
            </a:r>
          </a:p>
          <a:p>
            <a:pPr>
              <a:lnSpc>
                <a:spcPct val="150000"/>
              </a:lnSpc>
              <a:buClr>
                <a:srgbClr val="0066FF"/>
              </a:buClr>
              <a:buFont typeface="Wingdings" panose="05000000000000000000" pitchFamily="2" charset="2"/>
              <a:buChar char="q"/>
            </a:pPr>
            <a:r>
              <a:rPr lang="fr-FR" sz="3600" b="1" dirty="0">
                <a:latin typeface="Champagne &amp; Limousines" panose="020B0502020202020204"/>
              </a:rPr>
              <a:t> 10%</a:t>
            </a:r>
          </a:p>
          <a:p>
            <a:pPr>
              <a:lnSpc>
                <a:spcPct val="150000"/>
              </a:lnSpc>
              <a:buClr>
                <a:schemeClr val="accent6"/>
              </a:buClr>
              <a:buFont typeface="Wingdings" panose="05000000000000000000" pitchFamily="2" charset="2"/>
              <a:buChar char="q"/>
            </a:pPr>
            <a:r>
              <a:rPr lang="fr-FR" sz="3600" b="1" dirty="0">
                <a:latin typeface="Champagne &amp; Limousines" panose="020B0502020202020204"/>
              </a:rPr>
              <a:t> </a:t>
            </a:r>
            <a:r>
              <a:rPr lang="fr-FR" sz="3600" b="1" dirty="0" smtClean="0">
                <a:latin typeface="Champagne &amp; Limousines" panose="020B0502020202020204"/>
              </a:rPr>
              <a:t>21%</a:t>
            </a:r>
            <a:endParaRPr lang="fr-FR" sz="3600" b="1" dirty="0">
              <a:latin typeface="Champagne &amp; Limousines" panose="020B0502020202020204"/>
            </a:endParaRPr>
          </a:p>
          <a:p>
            <a:pPr marL="0" indent="0">
              <a:lnSpc>
                <a:spcPct val="150000"/>
              </a:lnSpc>
              <a:buNone/>
            </a:pPr>
            <a:r>
              <a:rPr lang="fr-FR" sz="2000" dirty="0">
                <a:latin typeface="Champagne &amp; Limousines" panose="020B0502020202020204"/>
              </a:rPr>
              <a:t/>
            </a:r>
            <a:br>
              <a:rPr lang="fr-FR" sz="2000" dirty="0">
                <a:latin typeface="Champagne &amp; Limousines" panose="020B0502020202020204"/>
              </a:rPr>
            </a:br>
            <a:r>
              <a:rPr lang="fr-FR" sz="2000" dirty="0">
                <a:latin typeface="Champagne &amp; Limousines" panose="020B0502020202020204"/>
              </a:rPr>
              <a:t/>
            </a:r>
            <a:br>
              <a:rPr lang="fr-FR" sz="2000" dirty="0">
                <a:latin typeface="Champagne &amp; Limousines" panose="020B0502020202020204"/>
              </a:rPr>
            </a:br>
            <a:r>
              <a:rPr lang="fr-FR" sz="2000" dirty="0">
                <a:latin typeface="Champagne &amp; Limousines" panose="020B0502020202020204"/>
              </a:rPr>
              <a:t/>
            </a:r>
            <a:br>
              <a:rPr lang="fr-FR" sz="2000" dirty="0">
                <a:latin typeface="Champagne &amp; Limousines" panose="020B0502020202020204"/>
              </a:rPr>
            </a:br>
            <a:endParaRPr lang="fr-FR" sz="2000" dirty="0">
              <a:latin typeface="Champagne &amp; Limousines" panose="020B0502020202020204"/>
            </a:endParaRPr>
          </a:p>
        </p:txBody>
      </p:sp>
      <p:sp>
        <p:nvSpPr>
          <p:cNvPr id="4" name="Espace réservé du contenu 2"/>
          <p:cNvSpPr txBox="1">
            <a:spLocks/>
          </p:cNvSpPr>
          <p:nvPr/>
        </p:nvSpPr>
        <p:spPr>
          <a:xfrm>
            <a:off x="7095837" y="2449512"/>
            <a:ext cx="4257963" cy="310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2"/>
              </a:buClr>
              <a:buFont typeface="Wingdings" panose="05000000000000000000" pitchFamily="2" charset="2"/>
              <a:buChar char="q"/>
            </a:pPr>
            <a:r>
              <a:rPr lang="fr-FR" sz="3600" b="1" dirty="0">
                <a:latin typeface="Champagne &amp; Limousines" panose="020B0502020202020204"/>
              </a:rPr>
              <a:t> 8 %</a:t>
            </a:r>
          </a:p>
          <a:p>
            <a:pPr>
              <a:lnSpc>
                <a:spcPct val="150000"/>
              </a:lnSpc>
              <a:buClr>
                <a:srgbClr val="0066FF"/>
              </a:buClr>
              <a:buFont typeface="Wingdings" panose="05000000000000000000" pitchFamily="2" charset="2"/>
              <a:buChar char="q"/>
            </a:pPr>
            <a:r>
              <a:rPr lang="fr-FR" sz="3600" b="1" dirty="0">
                <a:latin typeface="Champagne &amp; Limousines" panose="020B0502020202020204"/>
              </a:rPr>
              <a:t> </a:t>
            </a:r>
            <a:r>
              <a:rPr lang="fr-FR" sz="3600" b="1" dirty="0" smtClean="0">
                <a:latin typeface="Champagne &amp; Limousines" panose="020B0502020202020204"/>
              </a:rPr>
              <a:t>9%</a:t>
            </a:r>
            <a:endParaRPr lang="fr-FR" sz="3600" b="1" dirty="0">
              <a:latin typeface="Champagne &amp; Limousines" panose="020B0502020202020204"/>
            </a:endParaRPr>
          </a:p>
          <a:p>
            <a:pPr>
              <a:lnSpc>
                <a:spcPct val="150000"/>
              </a:lnSpc>
              <a:buClr>
                <a:srgbClr val="00CC00"/>
              </a:buClr>
              <a:buFont typeface="Wingdings" panose="05000000000000000000" pitchFamily="2" charset="2"/>
              <a:buChar char="q"/>
            </a:pPr>
            <a:r>
              <a:rPr lang="fr-FR" sz="3600" b="1" dirty="0">
                <a:latin typeface="Champagne &amp; Limousines" panose="020B0502020202020204"/>
              </a:rPr>
              <a:t> 14%</a:t>
            </a:r>
          </a:p>
          <a:p>
            <a:pPr marL="0" indent="0">
              <a:lnSpc>
                <a:spcPct val="150000"/>
              </a:lnSpc>
              <a:buFont typeface="Arial" panose="020B0604020202020204" pitchFamily="34" charset="0"/>
              <a:buNone/>
            </a:pPr>
            <a:r>
              <a:rPr lang="fr-FR" sz="2000" dirty="0">
                <a:latin typeface="Champagne &amp; Limousines" panose="020B0502020202020204"/>
              </a:rPr>
              <a:t/>
            </a:r>
            <a:br>
              <a:rPr lang="fr-FR" sz="2000" dirty="0">
                <a:latin typeface="Champagne &amp; Limousines" panose="020B0502020202020204"/>
              </a:rPr>
            </a:br>
            <a:r>
              <a:rPr lang="fr-FR" sz="2000" dirty="0">
                <a:latin typeface="Champagne &amp; Limousines" panose="020B0502020202020204"/>
              </a:rPr>
              <a:t/>
            </a:r>
            <a:br>
              <a:rPr lang="fr-FR" sz="2000" dirty="0">
                <a:latin typeface="Champagne &amp; Limousines" panose="020B0502020202020204"/>
              </a:rPr>
            </a:br>
            <a:r>
              <a:rPr lang="fr-FR" sz="2000" dirty="0">
                <a:latin typeface="Champagne &amp; Limousines" panose="020B0502020202020204"/>
              </a:rPr>
              <a:t/>
            </a:r>
            <a:br>
              <a:rPr lang="fr-FR" sz="2000" dirty="0">
                <a:latin typeface="Champagne &amp; Limousines" panose="020B0502020202020204"/>
              </a:rPr>
            </a:br>
            <a:endParaRPr lang="fr-FR" sz="2000" dirty="0">
              <a:latin typeface="Champagne &amp; Limousines" panose="020B0502020202020204"/>
            </a:endParaRPr>
          </a:p>
        </p:txBody>
      </p:sp>
      <p:sp>
        <p:nvSpPr>
          <p:cNvPr id="5" name="ZoneTexte 4"/>
          <p:cNvSpPr txBox="1"/>
          <p:nvPr/>
        </p:nvSpPr>
        <p:spPr>
          <a:xfrm>
            <a:off x="1447800" y="1676538"/>
            <a:ext cx="2590800" cy="707886"/>
          </a:xfrm>
          <a:prstGeom prst="rect">
            <a:avLst/>
          </a:prstGeom>
          <a:noFill/>
        </p:spPr>
        <p:txBody>
          <a:bodyPr wrap="square" rtlCol="0">
            <a:spAutoFit/>
          </a:bodyPr>
          <a:lstStyle/>
          <a:p>
            <a:r>
              <a:rPr lang="fr-FR" sz="4000" b="1" dirty="0">
                <a:latin typeface="Champagne &amp; Limousines" panose="020B0502020202020204" pitchFamily="34" charset="0"/>
                <a:ea typeface="Champagne &amp; Limousines" panose="020B0502020202020204" pitchFamily="34" charset="0"/>
                <a:cs typeface="Arial" panose="020B0604020202020204" pitchFamily="34" charset="0"/>
              </a:rPr>
              <a:t>En France :</a:t>
            </a:r>
          </a:p>
        </p:txBody>
      </p:sp>
      <p:sp>
        <p:nvSpPr>
          <p:cNvPr id="6" name="ZoneTexte 5"/>
          <p:cNvSpPr txBox="1"/>
          <p:nvPr/>
        </p:nvSpPr>
        <p:spPr>
          <a:xfrm>
            <a:off x="6438900" y="1676538"/>
            <a:ext cx="5276850" cy="707886"/>
          </a:xfrm>
          <a:prstGeom prst="rect">
            <a:avLst/>
          </a:prstGeom>
          <a:noFill/>
        </p:spPr>
        <p:txBody>
          <a:bodyPr wrap="square" rtlCol="0">
            <a:spAutoFit/>
          </a:bodyPr>
          <a:lstStyle/>
          <a:p>
            <a:r>
              <a:rPr lang="fr-FR" sz="4000" b="1" dirty="0">
                <a:latin typeface="Champagne &amp; Limousines" panose="020B0502020202020204" pitchFamily="34" charset="0"/>
                <a:ea typeface="Champagne &amp; Limousines" panose="020B0502020202020204" pitchFamily="34" charset="0"/>
                <a:cs typeface="Arial" panose="020B0604020202020204" pitchFamily="34" charset="0"/>
              </a:rPr>
              <a:t>Dans le Pays d’Auray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826" y="3381638"/>
            <a:ext cx="950039" cy="619222"/>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824" y="4268829"/>
            <a:ext cx="950039" cy="619222"/>
          </a:xfrm>
          <a:prstGeom prst="rect">
            <a:avLst/>
          </a:prstGeom>
        </p:spPr>
      </p:pic>
      <p:sp>
        <p:nvSpPr>
          <p:cNvPr id="10" name="ZoneTexte 9"/>
          <p:cNvSpPr txBox="1"/>
          <p:nvPr/>
        </p:nvSpPr>
        <p:spPr>
          <a:xfrm>
            <a:off x="7157670" y="1137978"/>
            <a:ext cx="654346" cy="369332"/>
          </a:xfrm>
          <a:prstGeom prst="rect">
            <a:avLst/>
          </a:prstGeom>
          <a:noFill/>
        </p:spPr>
        <p:txBody>
          <a:bodyPr wrap="none" rtlCol="0">
            <a:spAutoFit/>
          </a:bodyPr>
          <a:lstStyle/>
          <a:p>
            <a:r>
              <a:rPr lang="fr-FR" b="1" dirty="0">
                <a:solidFill>
                  <a:srgbClr val="D95826"/>
                </a:solidFill>
                <a:latin typeface="Champagne &amp; Limousines" panose="020B0502020202020204" pitchFamily="34" charset="0"/>
                <a:ea typeface="Champagne &amp; Limousines" panose="020B0502020202020204" pitchFamily="34" charset="0"/>
              </a:rPr>
              <a:t>8</a:t>
            </a:r>
            <a:r>
              <a:rPr lang="fr-FR" b="1" dirty="0" smtClean="0">
                <a:solidFill>
                  <a:srgbClr val="D95826"/>
                </a:solidFill>
                <a:latin typeface="Champagne &amp; Limousines" panose="020B0502020202020204" pitchFamily="34" charset="0"/>
                <a:ea typeface="Champagne &amp; Limousines" panose="020B0502020202020204" pitchFamily="34" charset="0"/>
              </a:rPr>
              <a:t>/13</a:t>
            </a:r>
            <a:endParaRPr lang="fr-FR" dirty="0">
              <a:solidFill>
                <a:srgbClr val="D95826"/>
              </a:solidFill>
            </a:endParaRPr>
          </a:p>
        </p:txBody>
      </p:sp>
    </p:spTree>
    <p:extLst>
      <p:ext uri="{BB962C8B-B14F-4D97-AF65-F5344CB8AC3E}">
        <p14:creationId xmlns:p14="http://schemas.microsoft.com/office/powerpoint/2010/main" val="2203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00074"/>
            <a:ext cx="10515600" cy="1325563"/>
          </a:xfrm>
        </p:spPr>
        <p:txBody>
          <a:bodyPr>
            <a:normAutofit fontScale="90000"/>
          </a:bodyPr>
          <a:lstStyle/>
          <a:p>
            <a:pPr algn="ctr"/>
            <a:r>
              <a:rPr lang="fr-FR" sz="6700" b="1" dirty="0">
                <a:solidFill>
                  <a:srgbClr val="D95826"/>
                </a:solidFill>
                <a:latin typeface="Champagne &amp; Limousines" panose="020B0502020202020204" pitchFamily="34" charset="0"/>
                <a:ea typeface="Champagne &amp; Limousines" panose="020B0502020202020204" pitchFamily="34" charset="0"/>
              </a:rPr>
              <a:t>Combien l’ESS compte-t-elle de structures ?</a:t>
            </a:r>
            <a:r>
              <a:rPr lang="fr-FR" dirty="0"/>
              <a:t/>
            </a:r>
            <a:br>
              <a:rPr lang="fr-FR" dirty="0"/>
            </a:br>
            <a:endParaRPr lang="fr-FR" dirty="0"/>
          </a:p>
        </p:txBody>
      </p:sp>
      <p:sp>
        <p:nvSpPr>
          <p:cNvPr id="4" name="Espace réservé du contenu 2"/>
          <p:cNvSpPr txBox="1">
            <a:spLocks/>
          </p:cNvSpPr>
          <p:nvPr/>
        </p:nvSpPr>
        <p:spPr>
          <a:xfrm>
            <a:off x="1761837" y="2563812"/>
            <a:ext cx="4677064" cy="310269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2"/>
              </a:buClr>
              <a:buFont typeface="Wingdings" panose="05000000000000000000" pitchFamily="2" charset="2"/>
              <a:buChar char="q"/>
            </a:pPr>
            <a:r>
              <a:rPr lang="fr-FR" sz="3600" b="1" dirty="0">
                <a:latin typeface="Champagne &amp; Limousines" panose="020B0502020202020204"/>
              </a:rPr>
              <a:t> 221 325</a:t>
            </a:r>
          </a:p>
          <a:p>
            <a:pPr>
              <a:lnSpc>
                <a:spcPct val="150000"/>
              </a:lnSpc>
              <a:buClr>
                <a:srgbClr val="0066FF"/>
              </a:buClr>
              <a:buFont typeface="Wingdings" panose="05000000000000000000" pitchFamily="2" charset="2"/>
              <a:buChar char="q"/>
            </a:pPr>
            <a:r>
              <a:rPr lang="fr-FR" sz="3600" b="1" dirty="0">
                <a:latin typeface="Champagne &amp; Limousines" panose="020B0502020202020204"/>
              </a:rPr>
              <a:t> 500 022</a:t>
            </a:r>
          </a:p>
          <a:p>
            <a:pPr>
              <a:lnSpc>
                <a:spcPct val="150000"/>
              </a:lnSpc>
              <a:buClr>
                <a:schemeClr val="accent6"/>
              </a:buClr>
              <a:buFont typeface="Wingdings" panose="05000000000000000000" pitchFamily="2" charset="2"/>
              <a:buChar char="q"/>
            </a:pPr>
            <a:r>
              <a:rPr lang="fr-FR" sz="3600" b="1" dirty="0">
                <a:latin typeface="Champagne &amp; Limousines" panose="020B0502020202020204"/>
              </a:rPr>
              <a:t> </a:t>
            </a:r>
            <a:r>
              <a:rPr lang="fr-FR" sz="3200" b="1" dirty="0">
                <a:latin typeface="Champagne &amp; Limousines" panose="020B0502020202020204"/>
              </a:rPr>
              <a:t>C’est quoi déjà ESS ?</a:t>
            </a:r>
          </a:p>
          <a:p>
            <a:pPr marL="0" indent="0">
              <a:lnSpc>
                <a:spcPct val="150000"/>
              </a:lnSpc>
              <a:buFont typeface="Arial" panose="020B0604020202020204" pitchFamily="34" charset="0"/>
              <a:buNone/>
            </a:pPr>
            <a:r>
              <a:rPr lang="fr-FR" sz="2000" dirty="0">
                <a:latin typeface="Champagne &amp; Limousines" panose="020B0502020202020204"/>
              </a:rPr>
              <a:t/>
            </a:r>
            <a:br>
              <a:rPr lang="fr-FR" sz="2000" dirty="0">
                <a:latin typeface="Champagne &amp; Limousines" panose="020B0502020202020204"/>
              </a:rPr>
            </a:br>
            <a:r>
              <a:rPr lang="fr-FR" sz="2000" dirty="0">
                <a:latin typeface="Champagne &amp; Limousines" panose="020B0502020202020204"/>
              </a:rPr>
              <a:t/>
            </a:r>
            <a:br>
              <a:rPr lang="fr-FR" sz="2000" dirty="0">
                <a:latin typeface="Champagne &amp; Limousines" panose="020B0502020202020204"/>
              </a:rPr>
            </a:br>
            <a:r>
              <a:rPr lang="fr-FR" sz="2000" dirty="0">
                <a:latin typeface="Champagne &amp; Limousines" panose="020B0502020202020204"/>
              </a:rPr>
              <a:t/>
            </a:r>
            <a:br>
              <a:rPr lang="fr-FR" sz="2000" dirty="0">
                <a:latin typeface="Champagne &amp; Limousines" panose="020B0502020202020204"/>
              </a:rPr>
            </a:br>
            <a:endParaRPr lang="fr-FR" sz="2000" dirty="0">
              <a:latin typeface="Champagne &amp; Limousines" panose="020B0502020202020204"/>
            </a:endParaRPr>
          </a:p>
        </p:txBody>
      </p:sp>
      <p:sp>
        <p:nvSpPr>
          <p:cNvPr id="5" name="Espace réservé du contenu 2"/>
          <p:cNvSpPr txBox="1">
            <a:spLocks/>
          </p:cNvSpPr>
          <p:nvPr/>
        </p:nvSpPr>
        <p:spPr>
          <a:xfrm>
            <a:off x="7095837" y="2601912"/>
            <a:ext cx="4257963" cy="310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2"/>
              </a:buClr>
              <a:buFont typeface="Wingdings" panose="05000000000000000000" pitchFamily="2" charset="2"/>
              <a:buChar char="q"/>
            </a:pPr>
            <a:r>
              <a:rPr lang="fr-FR" sz="3600" b="1" dirty="0">
                <a:latin typeface="Champagne &amp; Limousines" panose="020B0502020202020204"/>
              </a:rPr>
              <a:t> 8%</a:t>
            </a:r>
          </a:p>
          <a:p>
            <a:pPr>
              <a:lnSpc>
                <a:spcPct val="150000"/>
              </a:lnSpc>
              <a:buClr>
                <a:srgbClr val="0066FF"/>
              </a:buClr>
              <a:buFont typeface="Wingdings" panose="05000000000000000000" pitchFamily="2" charset="2"/>
              <a:buChar char="q"/>
            </a:pPr>
            <a:r>
              <a:rPr lang="fr-FR" sz="3600" b="1" dirty="0">
                <a:latin typeface="Champagne &amp; Limousines" panose="020B0502020202020204"/>
              </a:rPr>
              <a:t> 349</a:t>
            </a:r>
          </a:p>
          <a:p>
            <a:pPr>
              <a:lnSpc>
                <a:spcPct val="150000"/>
              </a:lnSpc>
              <a:buClr>
                <a:srgbClr val="00CC00"/>
              </a:buClr>
              <a:buFont typeface="Wingdings" panose="05000000000000000000" pitchFamily="2" charset="2"/>
              <a:buChar char="q"/>
            </a:pPr>
            <a:r>
              <a:rPr lang="fr-FR" sz="3600" b="1" dirty="0">
                <a:latin typeface="Champagne &amp; Limousines" panose="020B0502020202020204"/>
              </a:rPr>
              <a:t> 592</a:t>
            </a:r>
          </a:p>
          <a:p>
            <a:pPr marL="0" indent="0">
              <a:lnSpc>
                <a:spcPct val="150000"/>
              </a:lnSpc>
              <a:buFont typeface="Arial" panose="020B0604020202020204" pitchFamily="34" charset="0"/>
              <a:buNone/>
            </a:pPr>
            <a:r>
              <a:rPr lang="fr-FR" sz="2000" dirty="0">
                <a:latin typeface="Champagne &amp; Limousines" panose="020B0502020202020204"/>
              </a:rPr>
              <a:t/>
            </a:r>
            <a:br>
              <a:rPr lang="fr-FR" sz="2000" dirty="0">
                <a:latin typeface="Champagne &amp; Limousines" panose="020B0502020202020204"/>
              </a:rPr>
            </a:br>
            <a:r>
              <a:rPr lang="fr-FR" sz="2000" dirty="0">
                <a:latin typeface="Champagne &amp; Limousines" panose="020B0502020202020204"/>
              </a:rPr>
              <a:t/>
            </a:r>
            <a:br>
              <a:rPr lang="fr-FR" sz="2000" dirty="0">
                <a:latin typeface="Champagne &amp; Limousines" panose="020B0502020202020204"/>
              </a:rPr>
            </a:br>
            <a:r>
              <a:rPr lang="fr-FR" sz="2000" dirty="0">
                <a:latin typeface="Champagne &amp; Limousines" panose="020B0502020202020204"/>
              </a:rPr>
              <a:t/>
            </a:r>
            <a:br>
              <a:rPr lang="fr-FR" sz="2000" dirty="0">
                <a:latin typeface="Champagne &amp; Limousines" panose="020B0502020202020204"/>
              </a:rPr>
            </a:br>
            <a:endParaRPr lang="fr-FR" sz="2000" dirty="0">
              <a:latin typeface="Champagne &amp; Limousines" panose="020B0502020202020204"/>
            </a:endParaRPr>
          </a:p>
        </p:txBody>
      </p:sp>
      <p:sp>
        <p:nvSpPr>
          <p:cNvPr id="6" name="ZoneTexte 5"/>
          <p:cNvSpPr txBox="1"/>
          <p:nvPr/>
        </p:nvSpPr>
        <p:spPr>
          <a:xfrm>
            <a:off x="1695450" y="1828938"/>
            <a:ext cx="2590800" cy="707886"/>
          </a:xfrm>
          <a:prstGeom prst="rect">
            <a:avLst/>
          </a:prstGeom>
          <a:noFill/>
        </p:spPr>
        <p:txBody>
          <a:bodyPr wrap="square" rtlCol="0">
            <a:spAutoFit/>
          </a:bodyPr>
          <a:lstStyle/>
          <a:p>
            <a:r>
              <a:rPr lang="fr-FR" sz="4000" b="1" dirty="0">
                <a:latin typeface="Champagne &amp; Limousines" panose="020B0502020202020204" pitchFamily="34" charset="0"/>
                <a:ea typeface="Champagne &amp; Limousines" panose="020B0502020202020204" pitchFamily="34" charset="0"/>
                <a:cs typeface="Arial" panose="020B0604020202020204" pitchFamily="34" charset="0"/>
              </a:rPr>
              <a:t>En France :</a:t>
            </a:r>
          </a:p>
        </p:txBody>
      </p:sp>
      <p:sp>
        <p:nvSpPr>
          <p:cNvPr id="7" name="ZoneTexte 6"/>
          <p:cNvSpPr txBox="1"/>
          <p:nvPr/>
        </p:nvSpPr>
        <p:spPr>
          <a:xfrm>
            <a:off x="6438900" y="1867038"/>
            <a:ext cx="5276850" cy="707886"/>
          </a:xfrm>
          <a:prstGeom prst="rect">
            <a:avLst/>
          </a:prstGeom>
          <a:noFill/>
        </p:spPr>
        <p:txBody>
          <a:bodyPr wrap="square" rtlCol="0">
            <a:spAutoFit/>
          </a:bodyPr>
          <a:lstStyle/>
          <a:p>
            <a:r>
              <a:rPr lang="fr-FR" sz="4000" b="1" dirty="0">
                <a:latin typeface="Champagne &amp; Limousines" panose="020B0502020202020204" pitchFamily="34" charset="0"/>
                <a:ea typeface="Champagne &amp; Limousines" panose="020B0502020202020204" pitchFamily="34" charset="0"/>
                <a:cs typeface="Arial" panose="020B0604020202020204" pitchFamily="34" charset="0"/>
              </a:rPr>
              <a:t>Dans le Pays d’Auray :</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450" y="2535279"/>
            <a:ext cx="950039" cy="619222"/>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637" y="2563812"/>
            <a:ext cx="950039" cy="619222"/>
          </a:xfrm>
          <a:prstGeom prst="rect">
            <a:avLst/>
          </a:prstGeom>
        </p:spPr>
      </p:pic>
      <p:pic>
        <p:nvPicPr>
          <p:cNvPr id="9" name="Image 8">
            <a:extLst>
              <a:ext uri="{FF2B5EF4-FFF2-40B4-BE49-F238E27FC236}">
                <a16:creationId xmlns:a16="http://schemas.microsoft.com/office/drawing/2014/main" id="{0952B80A-6828-435E-B150-546876DDE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636" y="3526100"/>
            <a:ext cx="950039" cy="619222"/>
          </a:xfrm>
          <a:prstGeom prst="rect">
            <a:avLst/>
          </a:prstGeom>
        </p:spPr>
      </p:pic>
      <p:sp>
        <p:nvSpPr>
          <p:cNvPr id="11" name="ZoneTexte 10"/>
          <p:cNvSpPr txBox="1"/>
          <p:nvPr/>
        </p:nvSpPr>
        <p:spPr>
          <a:xfrm>
            <a:off x="7831560" y="1326173"/>
            <a:ext cx="654346" cy="369332"/>
          </a:xfrm>
          <a:prstGeom prst="rect">
            <a:avLst/>
          </a:prstGeom>
          <a:noFill/>
        </p:spPr>
        <p:txBody>
          <a:bodyPr wrap="none" rtlCol="0">
            <a:spAutoFit/>
          </a:bodyPr>
          <a:lstStyle/>
          <a:p>
            <a:r>
              <a:rPr lang="fr-FR" b="1" dirty="0">
                <a:solidFill>
                  <a:srgbClr val="D95826"/>
                </a:solidFill>
                <a:latin typeface="Champagne &amp; Limousines" panose="020B0502020202020204" pitchFamily="34" charset="0"/>
                <a:ea typeface="Champagne &amp; Limousines" panose="020B0502020202020204" pitchFamily="34" charset="0"/>
              </a:rPr>
              <a:t>9</a:t>
            </a:r>
            <a:r>
              <a:rPr lang="fr-FR" b="1" dirty="0" smtClean="0">
                <a:solidFill>
                  <a:srgbClr val="D95826"/>
                </a:solidFill>
                <a:latin typeface="Champagne &amp; Limousines" panose="020B0502020202020204" pitchFamily="34" charset="0"/>
                <a:ea typeface="Champagne &amp; Limousines" panose="020B0502020202020204" pitchFamily="34" charset="0"/>
              </a:rPr>
              <a:t>/13</a:t>
            </a:r>
            <a:endParaRPr lang="fr-FR" dirty="0">
              <a:solidFill>
                <a:srgbClr val="D95826"/>
              </a:solidFill>
            </a:endParaRPr>
          </a:p>
        </p:txBody>
      </p:sp>
    </p:spTree>
    <p:extLst>
      <p:ext uri="{BB962C8B-B14F-4D97-AF65-F5344CB8AC3E}">
        <p14:creationId xmlns:p14="http://schemas.microsoft.com/office/powerpoint/2010/main" val="2052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 sz="6000" b="1" dirty="0">
                <a:solidFill>
                  <a:srgbClr val="D95826"/>
                </a:solidFill>
                <a:latin typeface="Champagne &amp; Limousines" panose="020B0502020202020204" pitchFamily="34" charset="0"/>
                <a:ea typeface="Champagne &amp; Limousines" panose="020B0502020202020204" pitchFamily="34" charset="0"/>
              </a:rPr>
              <a:t>Lesquelles de ces activités peuvent faire partie de l’ESS ? </a:t>
            </a:r>
            <a:endParaRPr lang="fr-FR" sz="6000" b="1" dirty="0">
              <a:solidFill>
                <a:srgbClr val="D95826"/>
              </a:solidFill>
              <a:latin typeface="Champagne &amp; Limousines" panose="020B0502020202020204" pitchFamily="34" charset="0"/>
              <a:ea typeface="Champagne &amp; Limousines" panose="020B0502020202020204" pitchFamily="34" charset="0"/>
            </a:endParaRPr>
          </a:p>
        </p:txBody>
      </p:sp>
      <p:sp>
        <p:nvSpPr>
          <p:cNvPr id="3" name="Espace réservé du contenu 2"/>
          <p:cNvSpPr>
            <a:spLocks noGrp="1"/>
          </p:cNvSpPr>
          <p:nvPr>
            <p:ph idx="1"/>
          </p:nvPr>
        </p:nvSpPr>
        <p:spPr>
          <a:xfrm>
            <a:off x="1733006" y="1917065"/>
            <a:ext cx="10711542" cy="3889375"/>
          </a:xfrm>
        </p:spPr>
        <p:txBody>
          <a:bodyPr/>
          <a:lstStyle/>
          <a:p>
            <a:pPr marL="571500" lvl="0" indent="-457200">
              <a:lnSpc>
                <a:spcPct val="150000"/>
              </a:lnSpc>
              <a:spcBef>
                <a:spcPts val="0"/>
              </a:spcBef>
              <a:buClr>
                <a:schemeClr val="accent2"/>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L’aide à domicile</a:t>
            </a:r>
          </a:p>
          <a:p>
            <a:pPr marL="571500" lvl="0" indent="-457200">
              <a:lnSpc>
                <a:spcPct val="150000"/>
              </a:lnSpc>
              <a:spcBef>
                <a:spcPts val="0"/>
              </a:spcBef>
              <a:buClr>
                <a:srgbClr val="0066FF"/>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Le développement de la culture bretonne</a:t>
            </a:r>
          </a:p>
          <a:p>
            <a:pPr marL="571500" lvl="0" indent="-457200">
              <a:lnSpc>
                <a:spcPct val="150000"/>
              </a:lnSpc>
              <a:spcBef>
                <a:spcPts val="0"/>
              </a:spcBef>
              <a:buClr>
                <a:srgbClr val="00CC00"/>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La vente de vêtements</a:t>
            </a:r>
          </a:p>
          <a:p>
            <a:pPr marL="571500" lvl="0" indent="-457200">
              <a:lnSpc>
                <a:spcPct val="150000"/>
              </a:lnSpc>
              <a:spcBef>
                <a:spcPts val="0"/>
              </a:spcBef>
              <a:buClr>
                <a:schemeClr val="accent4"/>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La vente d’essence</a:t>
            </a:r>
          </a:p>
          <a:p>
            <a:pPr marL="571500" lvl="0" indent="-457200">
              <a:lnSpc>
                <a:spcPct val="150000"/>
              </a:lnSpc>
              <a:spcBef>
                <a:spcPts val="0"/>
              </a:spcBef>
              <a:buSzPct val="100000"/>
            </a:pPr>
            <a:endParaRPr lang="fr-FR" sz="3200" b="1" dirty="0">
              <a:latin typeface="Champagne &amp; Limousines" panose="020B0502020202020204" pitchFamily="34" charset="0"/>
              <a:ea typeface="Champagne &amp; Limousines" panose="020B0502020202020204" pitchFamily="34" charset="0"/>
            </a:endParaRPr>
          </a:p>
          <a:p>
            <a:pPr marL="571500" lvl="0" indent="-457200">
              <a:lnSpc>
                <a:spcPct val="150000"/>
              </a:lnSpc>
              <a:spcBef>
                <a:spcPts val="0"/>
              </a:spcBef>
              <a:buSzPct val="100000"/>
            </a:pPr>
            <a:endParaRPr lang="fr-FR" sz="3200" b="1" dirty="0">
              <a:latin typeface="Champagne &amp; Limousines" panose="020B0502020202020204" pitchFamily="34" charset="0"/>
              <a:ea typeface="Champagne &amp; Limousines" panose="020B0502020202020204" pitchFamily="34" charset="0"/>
            </a:endParaRPr>
          </a:p>
          <a:p>
            <a:pPr marL="571500" lvl="0" indent="-457200">
              <a:lnSpc>
                <a:spcPct val="150000"/>
              </a:lnSpc>
              <a:spcBef>
                <a:spcPts val="0"/>
              </a:spcBef>
              <a:buSzPct val="100000"/>
            </a:pPr>
            <a:endParaRPr lang="fr-FR" sz="3200" b="1" dirty="0">
              <a:latin typeface="Champagne &amp; Limousines" panose="020B0502020202020204" pitchFamily="34" charset="0"/>
              <a:ea typeface="Champagne &amp; Limousines" panose="020B0502020202020204" pitchFamily="34" charset="0"/>
            </a:endParaRPr>
          </a:p>
          <a:p>
            <a:pPr marL="114300" lvl="0" indent="0">
              <a:lnSpc>
                <a:spcPct val="150000"/>
              </a:lnSpc>
              <a:spcBef>
                <a:spcPts val="0"/>
              </a:spcBef>
              <a:buSzPct val="100000"/>
              <a:buNone/>
            </a:pPr>
            <a:endParaRPr lang="fr-FR" sz="3200" b="1" dirty="0">
              <a:latin typeface="Champagne &amp; Limousines" panose="020B0502020202020204" pitchFamily="34" charset="0"/>
              <a:ea typeface="Champagne &amp; Limousines" panose="020B0502020202020204" pitchFamily="34" charset="0"/>
            </a:endParaRP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006" y="1955165"/>
            <a:ext cx="950039" cy="61922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006" y="2855132"/>
            <a:ext cx="950039" cy="61922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006" y="3778239"/>
            <a:ext cx="950039" cy="619222"/>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005" y="4682296"/>
            <a:ext cx="950039" cy="619222"/>
          </a:xfrm>
          <a:prstGeom prst="rect">
            <a:avLst/>
          </a:prstGeom>
        </p:spPr>
      </p:pic>
      <p:sp>
        <p:nvSpPr>
          <p:cNvPr id="8" name="ZoneTexte 7"/>
          <p:cNvSpPr txBox="1"/>
          <p:nvPr/>
        </p:nvSpPr>
        <p:spPr>
          <a:xfrm>
            <a:off x="10715437" y="1453595"/>
            <a:ext cx="784189" cy="369332"/>
          </a:xfrm>
          <a:prstGeom prst="rect">
            <a:avLst/>
          </a:prstGeom>
          <a:noFill/>
        </p:spPr>
        <p:txBody>
          <a:bodyPr wrap="none" rtlCol="0">
            <a:spAutoFit/>
          </a:bodyPr>
          <a:lstStyle/>
          <a:p>
            <a:r>
              <a:rPr lang="fr-FR" b="1" dirty="0" smtClean="0">
                <a:solidFill>
                  <a:srgbClr val="D95826"/>
                </a:solidFill>
                <a:latin typeface="Champagne &amp; Limousines" panose="020B0502020202020204" pitchFamily="34" charset="0"/>
                <a:ea typeface="Champagne &amp; Limousines" panose="020B0502020202020204" pitchFamily="34" charset="0"/>
              </a:rPr>
              <a:t>10/13</a:t>
            </a:r>
            <a:endParaRPr lang="fr-FR" dirty="0">
              <a:solidFill>
                <a:srgbClr val="D95826"/>
              </a:solidFill>
            </a:endParaRPr>
          </a:p>
        </p:txBody>
      </p:sp>
    </p:spTree>
    <p:extLst>
      <p:ext uri="{BB962C8B-B14F-4D97-AF65-F5344CB8AC3E}">
        <p14:creationId xmlns:p14="http://schemas.microsoft.com/office/powerpoint/2010/main" val="30335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00" y="214312"/>
            <a:ext cx="10515600" cy="1325563"/>
          </a:xfrm>
        </p:spPr>
        <p:txBody>
          <a:bodyPr>
            <a:noAutofit/>
          </a:bodyPr>
          <a:lstStyle/>
          <a:p>
            <a:pPr algn="ctr"/>
            <a:r>
              <a:rPr lang="fr" sz="6000" b="1" dirty="0">
                <a:solidFill>
                  <a:srgbClr val="D95826"/>
                </a:solidFill>
                <a:latin typeface="Champagne &amp; Limousines" panose="020B0502020202020204" pitchFamily="34" charset="0"/>
                <a:ea typeface="Champagne &amp; Limousines" panose="020B0502020202020204" pitchFamily="34" charset="0"/>
              </a:rPr>
              <a:t>Lesquelles de ces activités peuvent faire partie de l’ESS ? </a:t>
            </a:r>
            <a:endParaRPr lang="fr-FR" sz="6000" b="1" dirty="0">
              <a:solidFill>
                <a:srgbClr val="D95826"/>
              </a:solidFill>
              <a:latin typeface="Champagne &amp; Limousines" panose="020B0502020202020204" pitchFamily="34" charset="0"/>
              <a:ea typeface="Champagne &amp; Limousines" panose="020B0502020202020204" pitchFamily="34" charset="0"/>
            </a:endParaRPr>
          </a:p>
        </p:txBody>
      </p:sp>
      <p:sp>
        <p:nvSpPr>
          <p:cNvPr id="3" name="Espace réservé du contenu 2"/>
          <p:cNvSpPr>
            <a:spLocks noGrp="1"/>
          </p:cNvSpPr>
          <p:nvPr>
            <p:ph idx="1"/>
          </p:nvPr>
        </p:nvSpPr>
        <p:spPr>
          <a:xfrm>
            <a:off x="2502626" y="1798955"/>
            <a:ext cx="9201694" cy="3931285"/>
          </a:xfrm>
        </p:spPr>
        <p:txBody>
          <a:bodyPr>
            <a:normAutofit/>
          </a:bodyPr>
          <a:lstStyle/>
          <a:p>
            <a:pPr marL="571500" lvl="0" indent="-457200">
              <a:lnSpc>
                <a:spcPct val="150000"/>
              </a:lnSpc>
              <a:spcBef>
                <a:spcPts val="0"/>
              </a:spcBef>
              <a:buClr>
                <a:srgbClr val="D95826"/>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La couverture santé</a:t>
            </a:r>
          </a:p>
          <a:p>
            <a:pPr marL="571500" lvl="0" indent="-457200">
              <a:lnSpc>
                <a:spcPct val="150000"/>
              </a:lnSpc>
              <a:spcBef>
                <a:spcPts val="0"/>
              </a:spcBef>
              <a:buClr>
                <a:srgbClr val="0066FF"/>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L’éducation à l’environnement</a:t>
            </a:r>
          </a:p>
          <a:p>
            <a:pPr marL="571500" lvl="0" indent="-457200">
              <a:lnSpc>
                <a:spcPct val="150000"/>
              </a:lnSpc>
              <a:spcBef>
                <a:spcPts val="0"/>
              </a:spcBef>
              <a:buClr>
                <a:srgbClr val="00CC00"/>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La pratique d’un sport</a:t>
            </a:r>
          </a:p>
          <a:p>
            <a:pPr marL="571500" lvl="0" indent="-457200">
              <a:lnSpc>
                <a:spcPct val="150000"/>
              </a:lnSpc>
              <a:spcBef>
                <a:spcPts val="0"/>
              </a:spcBef>
              <a:buClr>
                <a:schemeClr val="accent4"/>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Les transports en communs</a:t>
            </a:r>
            <a:endParaRPr lang="fr-FR" sz="3200" b="1" dirty="0">
              <a:latin typeface="Champagne &amp; Limousines" panose="020B0502020202020204" pitchFamily="34" charset="0"/>
              <a:ea typeface="Champagne &amp; Limousines" panose="020B0502020202020204" pitchFamily="34" charset="0"/>
            </a:endParaRP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626" y="1798955"/>
            <a:ext cx="950039" cy="61922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626" y="2719657"/>
            <a:ext cx="950039" cy="61922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625" y="3543520"/>
            <a:ext cx="950039" cy="619222"/>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625" y="4592931"/>
            <a:ext cx="950039" cy="619222"/>
          </a:xfrm>
          <a:prstGeom prst="rect">
            <a:avLst/>
          </a:prstGeom>
        </p:spPr>
      </p:pic>
      <p:sp>
        <p:nvSpPr>
          <p:cNvPr id="8" name="ZoneTexte 7"/>
          <p:cNvSpPr txBox="1"/>
          <p:nvPr/>
        </p:nvSpPr>
        <p:spPr>
          <a:xfrm flipH="1">
            <a:off x="10790811" y="1300083"/>
            <a:ext cx="913509" cy="369332"/>
          </a:xfrm>
          <a:prstGeom prst="rect">
            <a:avLst/>
          </a:prstGeom>
          <a:noFill/>
        </p:spPr>
        <p:txBody>
          <a:bodyPr wrap="square" rtlCol="0">
            <a:spAutoFit/>
          </a:bodyPr>
          <a:lstStyle/>
          <a:p>
            <a:r>
              <a:rPr lang="fr-FR" b="1" dirty="0" smtClean="0">
                <a:solidFill>
                  <a:srgbClr val="D95826"/>
                </a:solidFill>
                <a:latin typeface="Champagne &amp; Limousines" panose="020B0502020202020204" pitchFamily="34" charset="0"/>
                <a:ea typeface="Champagne &amp; Limousines" panose="020B0502020202020204" pitchFamily="34" charset="0"/>
              </a:rPr>
              <a:t>11/13</a:t>
            </a:r>
            <a:endParaRPr lang="fr-FR" dirty="0">
              <a:solidFill>
                <a:srgbClr val="D95826"/>
              </a:solidFill>
            </a:endParaRPr>
          </a:p>
        </p:txBody>
      </p:sp>
    </p:spTree>
    <p:extLst>
      <p:ext uri="{BB962C8B-B14F-4D97-AF65-F5344CB8AC3E}">
        <p14:creationId xmlns:p14="http://schemas.microsoft.com/office/powerpoint/2010/main" val="226148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 sz="6000" b="1" dirty="0">
                <a:solidFill>
                  <a:srgbClr val="D95826"/>
                </a:solidFill>
                <a:latin typeface="Champagne &amp; Limousines" panose="020B0502020202020204" pitchFamily="34" charset="0"/>
                <a:ea typeface="Champagne &amp; Limousines" panose="020B0502020202020204" pitchFamily="34" charset="0"/>
              </a:rPr>
              <a:t>Lesquels de ces métiers peuvent faire partie de l’ESS ? </a:t>
            </a:r>
            <a:endParaRPr lang="fr-FR" sz="6000" b="1" dirty="0">
              <a:solidFill>
                <a:srgbClr val="D95826"/>
              </a:solidFill>
              <a:latin typeface="Champagne &amp; Limousines" panose="020B0502020202020204" pitchFamily="34" charset="0"/>
              <a:ea typeface="Champagne &amp; Limousines" panose="020B0502020202020204" pitchFamily="34" charset="0"/>
            </a:endParaRPr>
          </a:p>
        </p:txBody>
      </p:sp>
      <p:sp>
        <p:nvSpPr>
          <p:cNvPr id="3" name="Espace réservé du contenu 2"/>
          <p:cNvSpPr>
            <a:spLocks noGrp="1"/>
          </p:cNvSpPr>
          <p:nvPr>
            <p:ph idx="1"/>
          </p:nvPr>
        </p:nvSpPr>
        <p:spPr>
          <a:xfrm>
            <a:off x="1218656" y="2111375"/>
            <a:ext cx="9411244" cy="3432175"/>
          </a:xfrm>
        </p:spPr>
        <p:txBody>
          <a:bodyPr>
            <a:normAutofit fontScale="92500" lnSpcReduction="20000"/>
          </a:bodyPr>
          <a:lstStyle/>
          <a:p>
            <a:pPr marL="571500" lvl="0" indent="-457200">
              <a:lnSpc>
                <a:spcPct val="150000"/>
              </a:lnSpc>
              <a:spcBef>
                <a:spcPts val="0"/>
              </a:spcBef>
              <a:buClr>
                <a:srgbClr val="D95826"/>
              </a:buClr>
              <a:buSzPct val="100000"/>
              <a:buFont typeface="Wingdings" panose="05000000000000000000" pitchFamily="2" charset="2"/>
              <a:buChar char="q"/>
            </a:pPr>
            <a:r>
              <a:rPr lang="fr-FR" sz="4400" b="1" dirty="0">
                <a:latin typeface="Champagne &amp; Limousines" panose="020B0502020202020204" pitchFamily="34" charset="0"/>
                <a:ea typeface="Champagne &amp; Limousines" panose="020B0502020202020204" pitchFamily="34" charset="0"/>
              </a:rPr>
              <a:t> </a:t>
            </a:r>
            <a:r>
              <a:rPr lang="fr-FR" sz="4300" b="1" dirty="0" err="1" smtClean="0">
                <a:latin typeface="Champagne &amp; Limousines" panose="020B0502020202020204" pitchFamily="34" charset="0"/>
                <a:ea typeface="Champagne &amp; Limousines" panose="020B0502020202020204" pitchFamily="34" charset="0"/>
              </a:rPr>
              <a:t>Un.e</a:t>
            </a:r>
            <a:r>
              <a:rPr lang="fr-FR" sz="4300" b="1" dirty="0" smtClean="0">
                <a:latin typeface="Champagne &amp; Limousines" panose="020B0502020202020204" pitchFamily="34" charset="0"/>
                <a:ea typeface="Champagne &amp; Limousines" panose="020B0502020202020204" pitchFamily="34" charset="0"/>
              </a:rPr>
              <a:t> souffleur.se </a:t>
            </a:r>
            <a:r>
              <a:rPr lang="fr-FR" sz="4300" b="1" dirty="0">
                <a:latin typeface="Champagne &amp; Limousines" panose="020B0502020202020204" pitchFamily="34" charset="0"/>
                <a:ea typeface="Champagne &amp; Limousines" panose="020B0502020202020204" pitchFamily="34" charset="0"/>
              </a:rPr>
              <a:t>de verre</a:t>
            </a:r>
          </a:p>
          <a:p>
            <a:pPr marL="571500" lvl="0" indent="-457200">
              <a:lnSpc>
                <a:spcPct val="150000"/>
              </a:lnSpc>
              <a:spcBef>
                <a:spcPts val="0"/>
              </a:spcBef>
              <a:buClr>
                <a:srgbClr val="0066FF"/>
              </a:buClr>
              <a:buSzPct val="100000"/>
              <a:buFont typeface="Wingdings" panose="05000000000000000000" pitchFamily="2" charset="2"/>
              <a:buChar char="q"/>
            </a:pPr>
            <a:r>
              <a:rPr lang="fr-FR" sz="4300" b="1" dirty="0">
                <a:latin typeface="Champagne &amp; Limousines" panose="020B0502020202020204" pitchFamily="34" charset="0"/>
                <a:ea typeface="Champagne &amp; Limousines" panose="020B0502020202020204" pitchFamily="34" charset="0"/>
              </a:rPr>
              <a:t> </a:t>
            </a:r>
            <a:r>
              <a:rPr lang="fr-FR" sz="4300" b="1" dirty="0" err="1" smtClean="0">
                <a:latin typeface="Champagne &amp; Limousines" panose="020B0502020202020204" pitchFamily="34" charset="0"/>
                <a:ea typeface="Champagne &amp; Limousines" panose="020B0502020202020204" pitchFamily="34" charset="0"/>
              </a:rPr>
              <a:t>Un.e</a:t>
            </a:r>
            <a:r>
              <a:rPr lang="fr-FR" sz="4300" b="1" dirty="0" smtClean="0">
                <a:latin typeface="Champagne &amp; Limousines" panose="020B0502020202020204" pitchFamily="34" charset="0"/>
                <a:ea typeface="Champagne &amp; Limousines" panose="020B0502020202020204" pitchFamily="34" charset="0"/>
              </a:rPr>
              <a:t> toiletteur.se </a:t>
            </a:r>
            <a:r>
              <a:rPr lang="fr-FR" sz="4300" b="1" dirty="0">
                <a:latin typeface="Champagne &amp; Limousines" panose="020B0502020202020204" pitchFamily="34" charset="0"/>
                <a:ea typeface="Champagne &amp; Limousines" panose="020B0502020202020204" pitchFamily="34" charset="0"/>
              </a:rPr>
              <a:t>pour chien</a:t>
            </a:r>
          </a:p>
          <a:p>
            <a:pPr marL="571500" lvl="0" indent="-457200">
              <a:lnSpc>
                <a:spcPct val="150000"/>
              </a:lnSpc>
              <a:spcBef>
                <a:spcPts val="0"/>
              </a:spcBef>
              <a:buClr>
                <a:srgbClr val="00CC00"/>
              </a:buClr>
              <a:buSzPct val="100000"/>
              <a:buFont typeface="Wingdings" panose="05000000000000000000" pitchFamily="2" charset="2"/>
              <a:buChar char="q"/>
            </a:pPr>
            <a:r>
              <a:rPr lang="fr-FR" sz="4300" b="1" dirty="0">
                <a:latin typeface="Champagne &amp; Limousines" panose="020B0502020202020204" pitchFamily="34" charset="0"/>
                <a:ea typeface="Champagne &amp; Limousines" panose="020B0502020202020204" pitchFamily="34" charset="0"/>
              </a:rPr>
              <a:t> </a:t>
            </a:r>
            <a:r>
              <a:rPr lang="fr-FR" sz="4300" b="1" dirty="0" err="1" smtClean="0">
                <a:latin typeface="Champagne &amp; Limousines" panose="020B0502020202020204" pitchFamily="34" charset="0"/>
                <a:ea typeface="Champagne &amp; Limousines" panose="020B0502020202020204" pitchFamily="34" charset="0"/>
              </a:rPr>
              <a:t>Un.e</a:t>
            </a:r>
            <a:r>
              <a:rPr lang="fr-FR" sz="4300" b="1" dirty="0" smtClean="0">
                <a:latin typeface="Champagne &amp; Limousines" panose="020B0502020202020204" pitchFamily="34" charset="0"/>
                <a:ea typeface="Champagne &amp; Limousines" panose="020B0502020202020204" pitchFamily="34" charset="0"/>
              </a:rPr>
              <a:t> </a:t>
            </a:r>
            <a:r>
              <a:rPr lang="fr-FR" sz="4300" b="1" dirty="0" err="1" smtClean="0">
                <a:latin typeface="Champagne &amp; Limousines" panose="020B0502020202020204" pitchFamily="34" charset="0"/>
                <a:ea typeface="Champagne &amp; Limousines" panose="020B0502020202020204" pitchFamily="34" charset="0"/>
              </a:rPr>
              <a:t>coordinateur.trice</a:t>
            </a:r>
            <a:r>
              <a:rPr lang="fr-FR" sz="4300" b="1" dirty="0" smtClean="0">
                <a:latin typeface="Champagne &amp; Limousines" panose="020B0502020202020204" pitchFamily="34" charset="0"/>
                <a:ea typeface="Champagne &amp; Limousines" panose="020B0502020202020204" pitchFamily="34" charset="0"/>
              </a:rPr>
              <a:t> </a:t>
            </a:r>
            <a:r>
              <a:rPr lang="fr-FR" sz="4300" b="1" dirty="0">
                <a:latin typeface="Champagne &amp; Limousines" panose="020B0502020202020204" pitchFamily="34" charset="0"/>
                <a:ea typeface="Champagne &amp; Limousines" panose="020B0502020202020204" pitchFamily="34" charset="0"/>
              </a:rPr>
              <a:t>d’association</a:t>
            </a:r>
          </a:p>
          <a:p>
            <a:pPr marL="571500" lvl="0" indent="-457200">
              <a:lnSpc>
                <a:spcPct val="150000"/>
              </a:lnSpc>
              <a:spcBef>
                <a:spcPts val="0"/>
              </a:spcBef>
              <a:buClr>
                <a:schemeClr val="accent4"/>
              </a:buClr>
              <a:buSzPct val="100000"/>
              <a:buFont typeface="Wingdings" panose="05000000000000000000" pitchFamily="2" charset="2"/>
              <a:buChar char="q"/>
            </a:pPr>
            <a:r>
              <a:rPr lang="fr-FR" sz="4300" b="1" dirty="0">
                <a:latin typeface="Champagne &amp; Limousines" panose="020B0502020202020204" pitchFamily="34" charset="0"/>
                <a:ea typeface="Champagne &amp; Limousines" panose="020B0502020202020204" pitchFamily="34" charset="0"/>
              </a:rPr>
              <a:t> </a:t>
            </a:r>
            <a:r>
              <a:rPr lang="fr-FR" sz="4300" b="1" dirty="0" err="1" smtClean="0">
                <a:latin typeface="Champagne &amp; Limousines" panose="020B0502020202020204" pitchFamily="34" charset="0"/>
                <a:ea typeface="Champagne &amp; Limousines" panose="020B0502020202020204" pitchFamily="34" charset="0"/>
              </a:rPr>
              <a:t>Un.e</a:t>
            </a:r>
            <a:r>
              <a:rPr lang="fr-FR" sz="4300" b="1" dirty="0" smtClean="0">
                <a:latin typeface="Champagne &amp; Limousines" panose="020B0502020202020204" pitchFamily="34" charset="0"/>
                <a:ea typeface="Champagne &amp; Limousines" panose="020B0502020202020204" pitchFamily="34" charset="0"/>
              </a:rPr>
              <a:t> </a:t>
            </a:r>
            <a:r>
              <a:rPr lang="fr-FR" sz="4300" b="1" dirty="0" err="1" smtClean="0">
                <a:latin typeface="Champagne &amp; Limousines" panose="020B0502020202020204" pitchFamily="34" charset="0"/>
                <a:ea typeface="Champagne &amp; Limousines" panose="020B0502020202020204" pitchFamily="34" charset="0"/>
              </a:rPr>
              <a:t>avocat.e</a:t>
            </a:r>
            <a:endParaRPr lang="fr-FR" sz="4300" b="1" dirty="0">
              <a:latin typeface="Champagne &amp; Limousines" panose="020B0502020202020204" pitchFamily="34" charset="0"/>
              <a:ea typeface="Champagne &amp; Limousines" panose="020B0502020202020204" pitchFamily="34" charset="0"/>
            </a:endParaRPr>
          </a:p>
          <a:p>
            <a:pPr marL="114300" lvl="0" indent="0">
              <a:lnSpc>
                <a:spcPct val="150000"/>
              </a:lnSpc>
              <a:spcBef>
                <a:spcPts val="0"/>
              </a:spcBef>
              <a:buSzPct val="100000"/>
              <a:buNone/>
            </a:pPr>
            <a:endParaRPr lang="fr-FR" sz="3200" b="1" dirty="0">
              <a:latin typeface="Champagne &amp; Limousines" panose="020B0502020202020204" pitchFamily="34" charset="0"/>
              <a:ea typeface="Champagne &amp; Limousines" panose="020B0502020202020204" pitchFamily="34" charset="0"/>
            </a:endParaRP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56" y="1963779"/>
            <a:ext cx="950039" cy="61922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55" y="2856092"/>
            <a:ext cx="950039" cy="61922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54" y="3550106"/>
            <a:ext cx="950039" cy="619222"/>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654" y="4421961"/>
            <a:ext cx="950039" cy="619222"/>
          </a:xfrm>
          <a:prstGeom prst="rect">
            <a:avLst/>
          </a:prstGeom>
        </p:spPr>
      </p:pic>
      <p:sp>
        <p:nvSpPr>
          <p:cNvPr id="8" name="ZoneTexte 7"/>
          <p:cNvSpPr txBox="1"/>
          <p:nvPr/>
        </p:nvSpPr>
        <p:spPr>
          <a:xfrm>
            <a:off x="9484513" y="1457902"/>
            <a:ext cx="788999" cy="369332"/>
          </a:xfrm>
          <a:prstGeom prst="rect">
            <a:avLst/>
          </a:prstGeom>
          <a:noFill/>
        </p:spPr>
        <p:txBody>
          <a:bodyPr wrap="none" rtlCol="0">
            <a:spAutoFit/>
          </a:bodyPr>
          <a:lstStyle/>
          <a:p>
            <a:r>
              <a:rPr lang="fr-FR" b="1" dirty="0" smtClean="0">
                <a:solidFill>
                  <a:srgbClr val="D95826"/>
                </a:solidFill>
                <a:latin typeface="Champagne &amp; Limousines" panose="020B0502020202020204" pitchFamily="34" charset="0"/>
                <a:ea typeface="Champagne &amp; Limousines" panose="020B0502020202020204" pitchFamily="34" charset="0"/>
              </a:rPr>
              <a:t>12/13</a:t>
            </a:r>
            <a:endParaRPr lang="fr-FR" dirty="0">
              <a:solidFill>
                <a:srgbClr val="D95826"/>
              </a:solidFill>
            </a:endParaRPr>
          </a:p>
        </p:txBody>
      </p:sp>
    </p:spTree>
    <p:extLst>
      <p:ext uri="{BB962C8B-B14F-4D97-AF65-F5344CB8AC3E}">
        <p14:creationId xmlns:p14="http://schemas.microsoft.com/office/powerpoint/2010/main" val="720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 sz="6000" b="1" dirty="0">
                <a:solidFill>
                  <a:srgbClr val="D95826"/>
                </a:solidFill>
                <a:latin typeface="Champagne &amp; Limousines" panose="020B0502020202020204" pitchFamily="34" charset="0"/>
                <a:ea typeface="Champagne &amp; Limousines" panose="020B0502020202020204" pitchFamily="34" charset="0"/>
              </a:rPr>
              <a:t>A qui profite les activités des structures ESS ? </a:t>
            </a:r>
            <a:endParaRPr lang="fr-FR" sz="6000" b="1" dirty="0">
              <a:solidFill>
                <a:srgbClr val="D95826"/>
              </a:solidFill>
              <a:latin typeface="Champagne &amp; Limousines" panose="020B0502020202020204" pitchFamily="34" charset="0"/>
              <a:ea typeface="Champagne &amp; Limousines" panose="020B0502020202020204" pitchFamily="34" charset="0"/>
            </a:endParaRPr>
          </a:p>
        </p:txBody>
      </p:sp>
      <p:sp>
        <p:nvSpPr>
          <p:cNvPr id="3" name="Espace réservé du contenu 2"/>
          <p:cNvSpPr>
            <a:spLocks noGrp="1"/>
          </p:cNvSpPr>
          <p:nvPr>
            <p:ph idx="1"/>
          </p:nvPr>
        </p:nvSpPr>
        <p:spPr>
          <a:xfrm>
            <a:off x="1123406" y="1825625"/>
            <a:ext cx="10711542" cy="4351338"/>
          </a:xfrm>
        </p:spPr>
        <p:txBody>
          <a:bodyPr/>
          <a:lstStyle/>
          <a:p>
            <a:pPr marL="571500" lvl="0" indent="-457200">
              <a:lnSpc>
                <a:spcPct val="150000"/>
              </a:lnSpc>
              <a:spcBef>
                <a:spcPts val="0"/>
              </a:spcBef>
              <a:buClr>
                <a:srgbClr val="D95826"/>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a:t>
            </a:r>
            <a:r>
              <a:rPr lang="fr-FR" sz="4000" b="1" dirty="0" smtClean="0">
                <a:latin typeface="Champagne &amp; Limousines" panose="020B0502020202020204" pitchFamily="34" charset="0"/>
                <a:ea typeface="Champagne &amp; Limousines" panose="020B0502020202020204" pitchFamily="34" charset="0"/>
              </a:rPr>
              <a:t>Une </a:t>
            </a:r>
            <a:r>
              <a:rPr lang="fr-FR" sz="4000" b="1" dirty="0">
                <a:latin typeface="Champagne &amp; Limousines" panose="020B0502020202020204" pitchFamily="34" charset="0"/>
                <a:ea typeface="Champagne &amp; Limousines" panose="020B0502020202020204" pitchFamily="34" charset="0"/>
              </a:rPr>
              <a:t>bande de copains</a:t>
            </a:r>
          </a:p>
          <a:p>
            <a:pPr marL="571500" lvl="0" indent="-457200">
              <a:lnSpc>
                <a:spcPct val="150000"/>
              </a:lnSpc>
              <a:spcBef>
                <a:spcPts val="0"/>
              </a:spcBef>
              <a:buClr>
                <a:srgbClr val="0066FF"/>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Un groupe d’actionnaires</a:t>
            </a:r>
          </a:p>
          <a:p>
            <a:pPr marL="571500" lvl="0" indent="-457200">
              <a:lnSpc>
                <a:spcPct val="150000"/>
              </a:lnSpc>
              <a:spcBef>
                <a:spcPts val="0"/>
              </a:spcBef>
              <a:buClr>
                <a:srgbClr val="00CC00"/>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Un public fragile</a:t>
            </a:r>
          </a:p>
          <a:p>
            <a:pPr marL="571500" lvl="0" indent="-457200">
              <a:lnSpc>
                <a:spcPct val="150000"/>
              </a:lnSpc>
              <a:spcBef>
                <a:spcPts val="0"/>
              </a:spcBef>
              <a:buClr>
                <a:schemeClr val="accent4"/>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Un maximum de monde</a:t>
            </a:r>
          </a:p>
          <a:p>
            <a:pPr marL="571500" lvl="0" indent="-457200">
              <a:lnSpc>
                <a:spcPct val="150000"/>
              </a:lnSpc>
              <a:spcBef>
                <a:spcPts val="0"/>
              </a:spcBef>
              <a:buSzPct val="100000"/>
            </a:pPr>
            <a:endParaRPr lang="fr-FR" sz="3200" b="1" dirty="0">
              <a:latin typeface="Champagne &amp; Limousines" panose="020B0502020202020204" pitchFamily="34" charset="0"/>
              <a:ea typeface="Champagne &amp; Limousines" panose="020B0502020202020204" pitchFamily="34" charset="0"/>
            </a:endParaRPr>
          </a:p>
          <a:p>
            <a:pPr marL="114300" lvl="0" indent="0">
              <a:lnSpc>
                <a:spcPct val="150000"/>
              </a:lnSpc>
              <a:spcBef>
                <a:spcPts val="0"/>
              </a:spcBef>
              <a:buSzPct val="100000"/>
              <a:buNone/>
            </a:pPr>
            <a:endParaRPr lang="fr-FR" sz="3200" b="1" dirty="0">
              <a:latin typeface="Champagne &amp; Limousines" panose="020B0502020202020204" pitchFamily="34" charset="0"/>
              <a:ea typeface="Champagne &amp; Limousines" panose="020B0502020202020204" pitchFamily="34" charset="0"/>
            </a:endParaRP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06" y="4592679"/>
            <a:ext cx="950039" cy="619222"/>
          </a:xfrm>
          <a:prstGeom prst="rect">
            <a:avLst/>
          </a:prstGeom>
        </p:spPr>
      </p:pic>
      <p:sp>
        <p:nvSpPr>
          <p:cNvPr id="5" name="ZoneTexte 4"/>
          <p:cNvSpPr txBox="1"/>
          <p:nvPr/>
        </p:nvSpPr>
        <p:spPr>
          <a:xfrm>
            <a:off x="8394267" y="1499922"/>
            <a:ext cx="784189" cy="369332"/>
          </a:xfrm>
          <a:prstGeom prst="rect">
            <a:avLst/>
          </a:prstGeom>
          <a:noFill/>
        </p:spPr>
        <p:txBody>
          <a:bodyPr wrap="none" rtlCol="0">
            <a:spAutoFit/>
          </a:bodyPr>
          <a:lstStyle/>
          <a:p>
            <a:r>
              <a:rPr lang="fr-FR" b="1" dirty="0" smtClean="0">
                <a:solidFill>
                  <a:srgbClr val="D95826"/>
                </a:solidFill>
                <a:latin typeface="Champagne &amp; Limousines" panose="020B0502020202020204" pitchFamily="34" charset="0"/>
                <a:ea typeface="Champagne &amp; Limousines" panose="020B0502020202020204" pitchFamily="34" charset="0"/>
              </a:rPr>
              <a:t>13/13</a:t>
            </a:r>
            <a:endParaRPr lang="fr-FR" dirty="0">
              <a:solidFill>
                <a:srgbClr val="D95826"/>
              </a:solidFill>
            </a:endParaRPr>
          </a:p>
        </p:txBody>
      </p:sp>
    </p:spTree>
    <p:extLst>
      <p:ext uri="{BB962C8B-B14F-4D97-AF65-F5344CB8AC3E}">
        <p14:creationId xmlns:p14="http://schemas.microsoft.com/office/powerpoint/2010/main" val="188729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56458"/>
            <a:ext cx="9092896" cy="7630952"/>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85011" y="1232582"/>
            <a:ext cx="13135507" cy="6740949"/>
          </a:xfrm>
          <a:prstGeom prst="rect">
            <a:avLst/>
          </a:prstGeom>
        </p:spPr>
      </p:pic>
      <p:sp>
        <p:nvSpPr>
          <p:cNvPr id="9" name="ZoneTexte 8"/>
          <p:cNvSpPr txBox="1"/>
          <p:nvPr/>
        </p:nvSpPr>
        <p:spPr>
          <a:xfrm>
            <a:off x="938762" y="3079563"/>
            <a:ext cx="10817810" cy="3046988"/>
          </a:xfrm>
          <a:prstGeom prst="rect">
            <a:avLst/>
          </a:prstGeom>
          <a:noFill/>
        </p:spPr>
        <p:txBody>
          <a:bodyPr wrap="square" rtlCol="0">
            <a:spAutoFit/>
          </a:bodyPr>
          <a:lstStyle/>
          <a:p>
            <a:pPr algn="ctr"/>
            <a:r>
              <a:rPr lang="fr-FR" sz="9600" b="1" dirty="0">
                <a:solidFill>
                  <a:schemeClr val="bg1"/>
                </a:solidFill>
                <a:latin typeface="Champagne &amp; Limousines" panose="020B0502020202020204" pitchFamily="34" charset="0"/>
                <a:ea typeface="Champagne &amp; Limousines" panose="020B0502020202020204" pitchFamily="34" charset="0"/>
              </a:rPr>
              <a:t>4</a:t>
            </a:r>
            <a:r>
              <a:rPr lang="fr-FR" sz="9600" b="1" dirty="0" smtClean="0">
                <a:solidFill>
                  <a:schemeClr val="bg1"/>
                </a:solidFill>
                <a:latin typeface="Champagne &amp; Limousines" panose="020B0502020202020204" pitchFamily="34" charset="0"/>
                <a:ea typeface="Champagne &amp; Limousines" panose="020B0502020202020204" pitchFamily="34" charset="0"/>
              </a:rPr>
              <a:t>) Quelques exemples</a:t>
            </a:r>
            <a:endParaRPr lang="fr-FR" sz="9600" b="1" dirty="0">
              <a:solidFill>
                <a:schemeClr val="bg1"/>
              </a:solidFill>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3255348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407" y="3212598"/>
            <a:ext cx="4530017" cy="3363995"/>
          </a:xfrm>
          <a:prstGeom prst="rect">
            <a:avLst/>
          </a:prstGeom>
        </p:spPr>
      </p:pic>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91003">
            <a:off x="7404521" y="734713"/>
            <a:ext cx="5146108" cy="3821504"/>
          </a:xfrm>
          <a:prstGeom prst="rect">
            <a:avLst/>
          </a:prstGeom>
        </p:spPr>
      </p:pic>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6430" y="1012779"/>
            <a:ext cx="3884648" cy="2884743"/>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37726">
            <a:off x="448763" y="1225914"/>
            <a:ext cx="3402632" cy="2526797"/>
          </a:xfrm>
          <a:prstGeom prst="rect">
            <a:avLst/>
          </a:prstGeom>
        </p:spPr>
      </p:pic>
      <p:sp>
        <p:nvSpPr>
          <p:cNvPr id="2" name="Titre 1"/>
          <p:cNvSpPr>
            <a:spLocks noGrp="1"/>
          </p:cNvSpPr>
          <p:nvPr>
            <p:ph type="title"/>
          </p:nvPr>
        </p:nvSpPr>
        <p:spPr>
          <a:xfrm>
            <a:off x="838200" y="167528"/>
            <a:ext cx="10515600" cy="1325563"/>
          </a:xfrm>
        </p:spPr>
        <p:txBody>
          <a:bodyPr>
            <a:noAutofit/>
          </a:bodyPr>
          <a:lstStyle/>
          <a:p>
            <a:pPr algn="ctr"/>
            <a:r>
              <a:rPr lang="fr-FR" sz="6000" b="1" dirty="0">
                <a:solidFill>
                  <a:srgbClr val="D95826"/>
                </a:solidFill>
                <a:latin typeface="Champagne &amp; Limousines" panose="020B0502020202020204" pitchFamily="34" charset="0"/>
                <a:ea typeface="Champagne &amp; Limousines" panose="020B0502020202020204" pitchFamily="34" charset="0"/>
              </a:rPr>
              <a:t>À la </a:t>
            </a:r>
            <a:r>
              <a:rPr lang="fr-FR" sz="6000" b="1" dirty="0" smtClean="0">
                <a:solidFill>
                  <a:srgbClr val="D95826"/>
                </a:solidFill>
                <a:latin typeface="Champagne &amp; Limousines" panose="020B0502020202020204" pitchFamily="34" charset="0"/>
                <a:ea typeface="Champagne &amp; Limousines" panose="020B0502020202020204" pitchFamily="34" charset="0"/>
              </a:rPr>
              <a:t>découverte </a:t>
            </a:r>
            <a:r>
              <a:rPr lang="fr-FR" sz="6000" b="1" dirty="0">
                <a:solidFill>
                  <a:srgbClr val="D95826"/>
                </a:solidFill>
                <a:latin typeface="Champagne &amp; Limousines" panose="020B0502020202020204" pitchFamily="34" charset="0"/>
                <a:ea typeface="Champagne &amp; Limousines" panose="020B0502020202020204" pitchFamily="34" charset="0"/>
              </a:rPr>
              <a:t>de l’ESS…</a:t>
            </a:r>
            <a:endParaRPr lang="fr-FR" sz="6000" dirty="0"/>
          </a:p>
        </p:txBody>
      </p:sp>
      <p:sp>
        <p:nvSpPr>
          <p:cNvPr id="14" name="Titre 1">
            <a:extLst>
              <a:ext uri="{FF2B5EF4-FFF2-40B4-BE49-F238E27FC236}">
                <a16:creationId xmlns:a16="http://schemas.microsoft.com/office/drawing/2014/main" id="{7E898127-BF6C-CF4C-B47F-F80BCBF1A57F}"/>
              </a:ext>
            </a:extLst>
          </p:cNvPr>
          <p:cNvSpPr txBox="1">
            <a:spLocks/>
          </p:cNvSpPr>
          <p:nvPr/>
        </p:nvSpPr>
        <p:spPr>
          <a:xfrm rot="1885531">
            <a:off x="1164291" y="1821527"/>
            <a:ext cx="1929653" cy="1101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latin typeface="Champagne &amp; Limousines" panose="020B0502020202020204" pitchFamily="34" charset="0"/>
                <a:ea typeface="Champagne &amp; Limousines" panose="020B0502020202020204" pitchFamily="34" charset="0"/>
              </a:rPr>
              <a:t>Le </a:t>
            </a:r>
            <a:r>
              <a:rPr lang="fr-FR" sz="3200" dirty="0" smtClean="0">
                <a:latin typeface="Champagne &amp; Limousines" panose="020B0502020202020204" pitchFamily="34" charset="0"/>
                <a:ea typeface="Champagne &amp; Limousines" panose="020B0502020202020204" pitchFamily="34" charset="0"/>
              </a:rPr>
              <a:t>quoi ?</a:t>
            </a:r>
            <a:endParaRPr lang="fr-FR" sz="3200" dirty="0"/>
          </a:p>
        </p:txBody>
      </p:sp>
      <p:sp>
        <p:nvSpPr>
          <p:cNvPr id="15" name="Titre 1">
            <a:extLst>
              <a:ext uri="{FF2B5EF4-FFF2-40B4-BE49-F238E27FC236}">
                <a16:creationId xmlns:a16="http://schemas.microsoft.com/office/drawing/2014/main" id="{7F06A341-5B33-A84E-8337-2EECC8D913FD}"/>
              </a:ext>
            </a:extLst>
          </p:cNvPr>
          <p:cNvSpPr txBox="1">
            <a:spLocks/>
          </p:cNvSpPr>
          <p:nvPr/>
        </p:nvSpPr>
        <p:spPr>
          <a:xfrm rot="21355043">
            <a:off x="8231138" y="1872785"/>
            <a:ext cx="3492875" cy="1879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latin typeface="Champagne &amp; Limousines" panose="020B0502020202020204" pitchFamily="34" charset="0"/>
                <a:ea typeface="Champagne &amp; Limousines" panose="020B0502020202020204" pitchFamily="34" charset="0"/>
              </a:rPr>
              <a:t>L’ESS s’est bien joli mais ça n’existe pas sur notre territoire…</a:t>
            </a:r>
            <a:endParaRPr lang="fr-FR" sz="3200" dirty="0"/>
          </a:p>
        </p:txBody>
      </p:sp>
      <p:sp>
        <p:nvSpPr>
          <p:cNvPr id="16" name="Titre 1">
            <a:extLst>
              <a:ext uri="{FF2B5EF4-FFF2-40B4-BE49-F238E27FC236}">
                <a16:creationId xmlns:a16="http://schemas.microsoft.com/office/drawing/2014/main" id="{1D553E1B-2BD0-8A47-B611-020817F2E89D}"/>
              </a:ext>
            </a:extLst>
          </p:cNvPr>
          <p:cNvSpPr txBox="1">
            <a:spLocks/>
          </p:cNvSpPr>
          <p:nvPr/>
        </p:nvSpPr>
        <p:spPr>
          <a:xfrm>
            <a:off x="2032999" y="3871332"/>
            <a:ext cx="3492875" cy="1879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latin typeface="Champagne &amp; Limousines" panose="020B0502020202020204" pitchFamily="34" charset="0"/>
                <a:ea typeface="Champagne &amp; Limousines" panose="020B0502020202020204" pitchFamily="34" charset="0"/>
              </a:rPr>
              <a:t>L’ESS ce n’est pas vraiment de l’économie c’est du social </a:t>
            </a:r>
            <a:r>
              <a:rPr lang="fr-FR" sz="3200" dirty="0" smtClean="0">
                <a:latin typeface="Champagne &amp; Limousines" panose="020B0502020202020204" pitchFamily="34" charset="0"/>
                <a:ea typeface="Champagne &amp; Limousines" panose="020B0502020202020204" pitchFamily="34" charset="0"/>
              </a:rPr>
              <a:t>non ?</a:t>
            </a:r>
            <a:endParaRPr lang="fr-FR" sz="3200" dirty="0"/>
          </a:p>
        </p:txBody>
      </p:sp>
      <p:sp>
        <p:nvSpPr>
          <p:cNvPr id="17" name="Titre 1">
            <a:extLst>
              <a:ext uri="{FF2B5EF4-FFF2-40B4-BE49-F238E27FC236}">
                <a16:creationId xmlns:a16="http://schemas.microsoft.com/office/drawing/2014/main" id="{7CA3BD5C-E22E-1047-B5B2-24D309FA053A}"/>
              </a:ext>
            </a:extLst>
          </p:cNvPr>
          <p:cNvSpPr txBox="1">
            <a:spLocks/>
          </p:cNvSpPr>
          <p:nvPr/>
        </p:nvSpPr>
        <p:spPr>
          <a:xfrm>
            <a:off x="4421913" y="1674252"/>
            <a:ext cx="2581837" cy="1394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latin typeface="Champagne &amp; Limousines" panose="020B0502020202020204" pitchFamily="34" charset="0"/>
                <a:ea typeface="Champagne &amp; Limousines" panose="020B0502020202020204" pitchFamily="34" charset="0"/>
              </a:rPr>
              <a:t>L’ESS c’est bien mais c’est </a:t>
            </a:r>
            <a:r>
              <a:rPr lang="fr-FR" sz="3200" dirty="0" smtClean="0">
                <a:latin typeface="Champagne &amp; Limousines" panose="020B0502020202020204" pitchFamily="34" charset="0"/>
                <a:ea typeface="Champagne &amp; Limousines" panose="020B0502020202020204" pitchFamily="34" charset="0"/>
              </a:rPr>
              <a:t>marginal …</a:t>
            </a:r>
            <a:endParaRPr lang="fr-FR" sz="3200"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09035" flipH="1">
            <a:off x="5893970" y="3304072"/>
            <a:ext cx="3355330" cy="3040636"/>
          </a:xfrm>
          <a:prstGeom prst="rect">
            <a:avLst/>
          </a:prstGeom>
        </p:spPr>
      </p:pic>
      <p:sp>
        <p:nvSpPr>
          <p:cNvPr id="18" name="Titre 1">
            <a:extLst>
              <a:ext uri="{FF2B5EF4-FFF2-40B4-BE49-F238E27FC236}">
                <a16:creationId xmlns:a16="http://schemas.microsoft.com/office/drawing/2014/main" id="{C1645666-E30B-3848-9818-AE5A4618E08A}"/>
              </a:ext>
            </a:extLst>
          </p:cNvPr>
          <p:cNvSpPr txBox="1">
            <a:spLocks/>
          </p:cNvSpPr>
          <p:nvPr/>
        </p:nvSpPr>
        <p:spPr>
          <a:xfrm>
            <a:off x="6498664" y="3988996"/>
            <a:ext cx="2145941" cy="1383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chemeClr val="bg1"/>
                </a:solidFill>
                <a:latin typeface="Champagne &amp; Limousines" panose="020B0502020202020204" pitchFamily="34" charset="0"/>
                <a:ea typeface="Champagne &amp; Limousines" panose="020B0502020202020204" pitchFamily="34" charset="0"/>
              </a:rPr>
              <a:t>Et si on vous en disait plus?</a:t>
            </a:r>
            <a:endParaRPr lang="fr-FR" sz="3200" dirty="0">
              <a:solidFill>
                <a:schemeClr val="bg1"/>
              </a:solidFill>
            </a:endParaRPr>
          </a:p>
        </p:txBody>
      </p:sp>
    </p:spTree>
    <p:extLst>
      <p:ext uri="{BB962C8B-B14F-4D97-AF65-F5344CB8AC3E}">
        <p14:creationId xmlns:p14="http://schemas.microsoft.com/office/powerpoint/2010/main" val="1733422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2800" y="1004047"/>
            <a:ext cx="5755342" cy="3785652"/>
          </a:xfrm>
          <a:prstGeom prst="rect">
            <a:avLst/>
          </a:prstGeom>
          <a:noFill/>
        </p:spPr>
        <p:txBody>
          <a:bodyPr wrap="square" rtlCol="0">
            <a:spAutoFit/>
          </a:bodyPr>
          <a:lstStyle/>
          <a:p>
            <a:pPr algn="ctr"/>
            <a:r>
              <a:rPr lang="fr-FR" sz="6000" b="1" dirty="0" smtClean="0"/>
              <a:t>Mettre ici des photos/logos d’acteurs locaux ESS</a:t>
            </a:r>
            <a:endParaRPr lang="fr-FR" sz="6000" b="1" dirty="0"/>
          </a:p>
        </p:txBody>
      </p:sp>
    </p:spTree>
    <p:extLst>
      <p:ext uri="{BB962C8B-B14F-4D97-AF65-F5344CB8AC3E}">
        <p14:creationId xmlns:p14="http://schemas.microsoft.com/office/powerpoint/2010/main" val="834748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56458"/>
            <a:ext cx="9092896" cy="7630952"/>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85011" y="1232582"/>
            <a:ext cx="13135507" cy="6740949"/>
          </a:xfrm>
          <a:prstGeom prst="rect">
            <a:avLst/>
          </a:prstGeom>
        </p:spPr>
      </p:pic>
      <p:sp>
        <p:nvSpPr>
          <p:cNvPr id="9" name="ZoneTexte 8"/>
          <p:cNvSpPr txBox="1"/>
          <p:nvPr/>
        </p:nvSpPr>
        <p:spPr>
          <a:xfrm>
            <a:off x="938762" y="3079563"/>
            <a:ext cx="10817810" cy="3046988"/>
          </a:xfrm>
          <a:prstGeom prst="rect">
            <a:avLst/>
          </a:prstGeom>
          <a:noFill/>
        </p:spPr>
        <p:txBody>
          <a:bodyPr wrap="square" rtlCol="0">
            <a:spAutoFit/>
          </a:bodyPr>
          <a:lstStyle/>
          <a:p>
            <a:pPr algn="ctr"/>
            <a:r>
              <a:rPr lang="fr-FR" sz="9600" b="1" dirty="0">
                <a:solidFill>
                  <a:schemeClr val="bg1"/>
                </a:solidFill>
                <a:latin typeface="Champagne &amp; Limousines" panose="020B0502020202020204" pitchFamily="34" charset="0"/>
                <a:ea typeface="Champagne &amp; Limousines" panose="020B0502020202020204" pitchFamily="34" charset="0"/>
              </a:rPr>
              <a:t>3) Présentation du PEPS</a:t>
            </a:r>
          </a:p>
        </p:txBody>
      </p:sp>
    </p:spTree>
    <p:extLst>
      <p:ext uri="{BB962C8B-B14F-4D97-AF65-F5344CB8AC3E}">
        <p14:creationId xmlns:p14="http://schemas.microsoft.com/office/powerpoint/2010/main" val="28481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D95726"/>
                </a:solidFill>
                <a:latin typeface="Champagne &amp; Limousines" panose="020B0502020202020204" pitchFamily="34" charset="0"/>
                <a:ea typeface="Champagne &amp; Limousines" panose="020B0502020202020204" pitchFamily="34" charset="0"/>
              </a:rPr>
              <a:t>L’Economie Sociale et Solidaire</a:t>
            </a:r>
          </a:p>
        </p:txBody>
      </p:sp>
      <p:sp>
        <p:nvSpPr>
          <p:cNvPr id="3" name="Espace réservé du contenu 2"/>
          <p:cNvSpPr>
            <a:spLocks noGrp="1"/>
          </p:cNvSpPr>
          <p:nvPr>
            <p:ph idx="1"/>
          </p:nvPr>
        </p:nvSpPr>
        <p:spPr>
          <a:xfrm>
            <a:off x="6485022" y="1562545"/>
            <a:ext cx="4696326" cy="4045786"/>
          </a:xfrm>
        </p:spPr>
        <p:txBody>
          <a:bodyPr>
            <a:normAutofit fontScale="92500" lnSpcReduction="10000"/>
          </a:bodyPr>
          <a:lstStyle/>
          <a:p>
            <a:pPr marL="0" indent="0" algn="just">
              <a:buNone/>
            </a:pPr>
            <a:endParaRPr lang="fr-FR" sz="900" b="1" dirty="0">
              <a:latin typeface="Champagne &amp; Limousines" panose="020B0502020202020204" pitchFamily="34" charset="0"/>
              <a:ea typeface="Champagne &amp; Limousines" panose="020B0502020202020204" pitchFamily="34" charset="0"/>
            </a:endParaRPr>
          </a:p>
          <a:p>
            <a:pPr marL="0" indent="0" algn="just">
              <a:buNone/>
            </a:pPr>
            <a:r>
              <a:rPr lang="fr-FR" sz="2600" b="1" dirty="0">
                <a:latin typeface="Champagne &amp; Limousines" panose="020B0502020202020204" pitchFamily="34" charset="0"/>
                <a:ea typeface="Champagne &amp; Limousines" panose="020B0502020202020204" pitchFamily="34" charset="0"/>
              </a:rPr>
              <a:t>Elle se définit aussi par la mise en pratique quotidienne de certains principes : </a:t>
            </a:r>
            <a:endParaRPr lang="fr-FR" sz="2600" dirty="0">
              <a:latin typeface="Champagne &amp; Limousines" panose="020B0502020202020204" pitchFamily="34" charset="0"/>
              <a:ea typeface="Champagne &amp; Limousines" panose="020B0502020202020204" pitchFamily="34" charset="0"/>
            </a:endParaRPr>
          </a:p>
          <a:p>
            <a:pPr algn="just"/>
            <a:r>
              <a:rPr lang="fr-FR" sz="2600" b="1" dirty="0">
                <a:latin typeface="Champagne &amp; Limousines" panose="020B0502020202020204" pitchFamily="34" charset="0"/>
                <a:ea typeface="Champagne &amp; Limousines" panose="020B0502020202020204" pitchFamily="34" charset="0"/>
              </a:rPr>
              <a:t>la gouvernance démocratique (1 personne = 1 voix), </a:t>
            </a:r>
            <a:endParaRPr lang="fr-FR" sz="2600" dirty="0">
              <a:latin typeface="Champagne &amp; Limousines" panose="020B0502020202020204" pitchFamily="34" charset="0"/>
              <a:ea typeface="Champagne &amp; Limousines" panose="020B0502020202020204" pitchFamily="34" charset="0"/>
            </a:endParaRPr>
          </a:p>
          <a:p>
            <a:pPr algn="just"/>
            <a:r>
              <a:rPr lang="fr-FR" sz="2600" b="1" dirty="0">
                <a:latin typeface="Champagne &amp; Limousines" panose="020B0502020202020204" pitchFamily="34" charset="0"/>
                <a:ea typeface="Champagne &amp; Limousines" panose="020B0502020202020204" pitchFamily="34" charset="0"/>
              </a:rPr>
              <a:t>l’ancrage territorial, </a:t>
            </a:r>
            <a:endParaRPr lang="fr-FR" sz="2600" dirty="0">
              <a:latin typeface="Champagne &amp; Limousines" panose="020B0502020202020204" pitchFamily="34" charset="0"/>
              <a:ea typeface="Champagne &amp; Limousines" panose="020B0502020202020204" pitchFamily="34" charset="0"/>
            </a:endParaRPr>
          </a:p>
          <a:p>
            <a:pPr algn="just"/>
            <a:r>
              <a:rPr lang="fr-FR" sz="2600" b="1" dirty="0">
                <a:latin typeface="Champagne &amp; Limousines" panose="020B0502020202020204" pitchFamily="34" charset="0"/>
                <a:ea typeface="Champagne &amp; Limousines" panose="020B0502020202020204" pitchFamily="34" charset="0"/>
              </a:rPr>
              <a:t>la gestion responsable (bénéfices majoritairement réinjectés pour le développement du projet) </a:t>
            </a:r>
            <a:endParaRPr lang="fr-FR" sz="2600" dirty="0">
              <a:latin typeface="Champagne &amp; Limousines" panose="020B0502020202020204" pitchFamily="34" charset="0"/>
              <a:ea typeface="Champagne &amp; Limousines" panose="020B0502020202020204" pitchFamily="34" charset="0"/>
            </a:endParaRPr>
          </a:p>
          <a:p>
            <a:pPr algn="just"/>
            <a:r>
              <a:rPr lang="fr-FR" sz="2600" b="1" dirty="0">
                <a:latin typeface="Champagne &amp; Limousines" panose="020B0502020202020204" pitchFamily="34" charset="0"/>
                <a:ea typeface="Champagne &amp; Limousines" panose="020B0502020202020204" pitchFamily="34" charset="0"/>
              </a:rPr>
              <a:t>le but poursuivi autre que le simple partage des bénéfices. </a:t>
            </a:r>
            <a:endParaRPr lang="fr-FR" sz="2600" dirty="0">
              <a:latin typeface="Champagne &amp; Limousines" panose="020B0502020202020204" pitchFamily="34" charset="0"/>
              <a:ea typeface="Champagne &amp; Limousines" panose="020B0502020202020204" pitchFamily="34" charset="0"/>
            </a:endParaRPr>
          </a:p>
          <a:p>
            <a:pPr algn="just"/>
            <a:endParaRPr lang="fr-FR" dirty="0">
              <a:latin typeface="Champagne &amp; Limousines" panose="020B0502020202020204" pitchFamily="34" charset="0"/>
              <a:ea typeface="Champagne &amp; Limousines" panose="020B0502020202020204" pitchFamily="34" charset="0"/>
            </a:endParaRPr>
          </a:p>
        </p:txBody>
      </p:sp>
      <p:sp>
        <p:nvSpPr>
          <p:cNvPr id="5" name="ZoneTexte 3"/>
          <p:cNvSpPr txBox="1"/>
          <p:nvPr/>
        </p:nvSpPr>
        <p:spPr>
          <a:xfrm>
            <a:off x="0" y="1673815"/>
            <a:ext cx="6485021" cy="384720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latin typeface="Champagne &amp; Limousines" panose="020B0502020202020204" pitchFamily="34" charset="0"/>
                <a:ea typeface="Champagne &amp; Limousines" panose="020B0502020202020204" pitchFamily="34" charset="0"/>
              </a:rPr>
              <a:t>L’Economie Sociale et Solidaire regroupe : </a:t>
            </a:r>
            <a:r>
              <a:rPr lang="fr-FR" sz="4400" b="1" dirty="0">
                <a:solidFill>
                  <a:srgbClr val="F08217"/>
                </a:solidFill>
                <a:latin typeface="Champagne &amp; Limousines" panose="020B0502020202020204" pitchFamily="34" charset="0"/>
                <a:ea typeface="Champagne &amp; Limousines" panose="020B0502020202020204" pitchFamily="34" charset="0"/>
              </a:rPr>
              <a:t>associations,  		</a:t>
            </a:r>
          </a:p>
          <a:p>
            <a:pPr algn="ctr"/>
            <a:r>
              <a:rPr lang="fr-FR" sz="4400" b="1" dirty="0">
                <a:solidFill>
                  <a:srgbClr val="F08217"/>
                </a:solidFill>
                <a:latin typeface="Champagne &amp; Limousines" panose="020B0502020202020204" pitchFamily="34" charset="0"/>
                <a:ea typeface="Champagne &amp; Limousines" panose="020B0502020202020204" pitchFamily="34" charset="0"/>
              </a:rPr>
              <a:t>		coopératives, </a:t>
            </a:r>
          </a:p>
          <a:p>
            <a:pPr algn="ctr"/>
            <a:r>
              <a:rPr lang="fr-FR" sz="4400" b="1" dirty="0">
                <a:solidFill>
                  <a:srgbClr val="F08217"/>
                </a:solidFill>
                <a:latin typeface="Champagne &amp; Limousines" panose="020B0502020202020204" pitchFamily="34" charset="0"/>
                <a:ea typeface="Champagne &amp; Limousines" panose="020B0502020202020204" pitchFamily="34" charset="0"/>
              </a:rPr>
              <a:t>mutuelles, 			</a:t>
            </a:r>
          </a:p>
          <a:p>
            <a:pPr algn="ctr"/>
            <a:r>
              <a:rPr lang="fr-FR" sz="4400" b="1" dirty="0">
                <a:solidFill>
                  <a:srgbClr val="F08217"/>
                </a:solidFill>
                <a:latin typeface="Champagne &amp; Limousines" panose="020B0502020202020204" pitchFamily="34" charset="0"/>
                <a:ea typeface="Champagne &amp; Limousines" panose="020B0502020202020204" pitchFamily="34" charset="0"/>
              </a:rPr>
              <a:t>		fondations,</a:t>
            </a:r>
          </a:p>
          <a:p>
            <a:pPr algn="ctr"/>
            <a:r>
              <a:rPr lang="fr-FR" sz="4000" b="1" dirty="0">
                <a:solidFill>
                  <a:srgbClr val="F08217"/>
                </a:solidFill>
                <a:latin typeface="Champagne &amp; Limousines" panose="020B0502020202020204" pitchFamily="34" charset="0"/>
                <a:ea typeface="Champagne &amp; Limousines" panose="020B0502020202020204" pitchFamily="34" charset="0"/>
              </a:rPr>
              <a:t>sociétés commerciales ESS. </a:t>
            </a:r>
            <a:endParaRPr lang="fr-FR" sz="4000" dirty="0">
              <a:solidFill>
                <a:srgbClr val="F08217"/>
              </a:solidFill>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266403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D95726"/>
                </a:solidFill>
                <a:latin typeface="Champagne &amp; Limousines" panose="020B0502020202020204" pitchFamily="34" charset="0"/>
                <a:ea typeface="Champagne &amp; Limousines" panose="020B0502020202020204" pitchFamily="34" charset="0"/>
              </a:rPr>
              <a:t>Le PEPS : Pôle de développement de l’Economie Positive Sociale et Solidaire</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36816" y="1874815"/>
            <a:ext cx="4419011" cy="2946007"/>
          </a:xfrm>
        </p:spPr>
      </p:pic>
      <p:sp>
        <p:nvSpPr>
          <p:cNvPr id="7" name="ZoneTexte 6"/>
          <p:cNvSpPr txBox="1"/>
          <p:nvPr/>
        </p:nvSpPr>
        <p:spPr>
          <a:xfrm>
            <a:off x="1116505" y="3799211"/>
            <a:ext cx="5241697" cy="1661993"/>
          </a:xfrm>
          <a:prstGeom prst="rect">
            <a:avLst/>
          </a:prstGeom>
          <a:noFill/>
        </p:spPr>
        <p:txBody>
          <a:bodyPr wrap="square" rtlCol="0">
            <a:spAutoFit/>
          </a:bodyPr>
          <a:lstStyle/>
          <a:p>
            <a:r>
              <a:rPr lang="fr-FR" sz="2800" b="1" dirty="0">
                <a:latin typeface="Champagne &amp; Limousines" panose="020B0502020202020204" pitchFamily="34" charset="0"/>
                <a:ea typeface="Champagne &amp; Limousines" panose="020B0502020202020204" pitchFamily="34" charset="0"/>
              </a:rPr>
              <a:t>Un </a:t>
            </a:r>
            <a:r>
              <a:rPr lang="fr-FR" sz="2800" b="1" dirty="0">
                <a:solidFill>
                  <a:schemeClr val="accent2"/>
                </a:solidFill>
                <a:latin typeface="Champagne &amp; Limousines" panose="020B0502020202020204" pitchFamily="34" charset="0"/>
                <a:ea typeface="Champagne &amp; Limousines" panose="020B0502020202020204" pitchFamily="34" charset="0"/>
              </a:rPr>
              <a:t>réseau d’acteurs </a:t>
            </a:r>
            <a:r>
              <a:rPr lang="fr-FR" sz="2800" b="1" dirty="0">
                <a:latin typeface="Champagne &amp; Limousines" panose="020B0502020202020204" pitchFamily="34" charset="0"/>
                <a:ea typeface="Champagne &amp; Limousines" panose="020B0502020202020204" pitchFamily="34" charset="0"/>
              </a:rPr>
              <a:t>ESS : 27 adhérents dont 20 personnes morales et 7 personnes physiques</a:t>
            </a:r>
          </a:p>
          <a:p>
            <a:endParaRPr lang="fr-FR" dirty="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12" y="4109190"/>
            <a:ext cx="1005582" cy="889894"/>
          </a:xfrm>
          <a:prstGeom prst="rect">
            <a:avLst/>
          </a:prstGeom>
        </p:spPr>
      </p:pic>
      <p:sp>
        <p:nvSpPr>
          <p:cNvPr id="10" name="ZoneTexte 9"/>
          <p:cNvSpPr txBox="1"/>
          <p:nvPr/>
        </p:nvSpPr>
        <p:spPr>
          <a:xfrm>
            <a:off x="1116505" y="2481846"/>
            <a:ext cx="6043090" cy="1661993"/>
          </a:xfrm>
          <a:prstGeom prst="rect">
            <a:avLst/>
          </a:prstGeom>
          <a:noFill/>
        </p:spPr>
        <p:txBody>
          <a:bodyPr wrap="square" rtlCol="0">
            <a:spAutoFit/>
          </a:bodyPr>
          <a:lstStyle/>
          <a:p>
            <a:r>
              <a:rPr lang="fr-FR" sz="2800" b="1" dirty="0">
                <a:latin typeface="Champagne &amp; Limousines" panose="020B0502020202020204" pitchFamily="34" charset="0"/>
                <a:ea typeface="Champagne &amp; Limousines" panose="020B0502020202020204" pitchFamily="34" charset="0"/>
              </a:rPr>
              <a:t>Une </a:t>
            </a:r>
            <a:r>
              <a:rPr lang="fr-FR" sz="2800" b="1" dirty="0">
                <a:solidFill>
                  <a:schemeClr val="accent2"/>
                </a:solidFill>
                <a:latin typeface="Champagne &amp; Limousines" panose="020B0502020202020204" pitchFamily="34" charset="0"/>
                <a:ea typeface="Champagne &amp; Limousines" panose="020B0502020202020204" pitchFamily="34" charset="0"/>
              </a:rPr>
              <a:t>mission de développement </a:t>
            </a:r>
            <a:r>
              <a:rPr lang="fr-FR" sz="2800" b="1" dirty="0">
                <a:latin typeface="Champagne &amp; Limousines" panose="020B0502020202020204" pitchFamily="34" charset="0"/>
                <a:ea typeface="Champagne &amp; Limousines" panose="020B0502020202020204" pitchFamily="34" charset="0"/>
              </a:rPr>
              <a:t>de l’Economie Sociale et Solidaire sur le Pays d’Auray</a:t>
            </a:r>
          </a:p>
          <a:p>
            <a:endParaRPr lang="fr-FR" dirty="0"/>
          </a:p>
        </p:txBody>
      </p:sp>
      <p:sp>
        <p:nvSpPr>
          <p:cNvPr id="11" name="ZoneTexte 10"/>
          <p:cNvSpPr txBox="1"/>
          <p:nvPr/>
        </p:nvSpPr>
        <p:spPr>
          <a:xfrm>
            <a:off x="1116505" y="1834079"/>
            <a:ext cx="5780147" cy="800219"/>
          </a:xfrm>
          <a:prstGeom prst="rect">
            <a:avLst/>
          </a:prstGeom>
          <a:noFill/>
        </p:spPr>
        <p:txBody>
          <a:bodyPr wrap="square" rtlCol="0">
            <a:spAutoFit/>
          </a:bodyPr>
          <a:lstStyle/>
          <a:p>
            <a:r>
              <a:rPr lang="fr-FR" sz="2800" b="1" dirty="0">
                <a:latin typeface="Champagne &amp; Limousines" panose="020B0502020202020204" pitchFamily="34" charset="0"/>
                <a:ea typeface="Champagne &amp; Limousines" panose="020B0502020202020204" pitchFamily="34" charset="0"/>
              </a:rPr>
              <a:t>Une </a:t>
            </a:r>
            <a:r>
              <a:rPr lang="fr-FR" sz="2800" b="1" dirty="0">
                <a:solidFill>
                  <a:schemeClr val="accent2"/>
                </a:solidFill>
                <a:latin typeface="Champagne &amp; Limousines" panose="020B0502020202020204" pitchFamily="34" charset="0"/>
                <a:ea typeface="Champagne &amp; Limousines" panose="020B0502020202020204" pitchFamily="34" charset="0"/>
              </a:rPr>
              <a:t>association</a:t>
            </a:r>
            <a:r>
              <a:rPr lang="fr-FR" sz="2800" b="1" dirty="0">
                <a:latin typeface="Champagne &amp; Limousines" panose="020B0502020202020204" pitchFamily="34" charset="0"/>
                <a:ea typeface="Champagne &amp; Limousines" panose="020B0502020202020204" pitchFamily="34" charset="0"/>
              </a:rPr>
              <a:t> née en Janvier 2018</a:t>
            </a:r>
          </a:p>
          <a:p>
            <a:endParaRPr lang="fr-FR" dirty="0"/>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23" y="2819610"/>
            <a:ext cx="687361" cy="605605"/>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723" y="1767702"/>
            <a:ext cx="687361" cy="605605"/>
          </a:xfrm>
          <a:prstGeom prst="rect">
            <a:avLst/>
          </a:prstGeom>
        </p:spPr>
      </p:pic>
      <p:grpSp>
        <p:nvGrpSpPr>
          <p:cNvPr id="18" name="Groupe 17"/>
          <p:cNvGrpSpPr/>
          <p:nvPr/>
        </p:nvGrpSpPr>
        <p:grpSpPr>
          <a:xfrm>
            <a:off x="1778988" y="5157102"/>
            <a:ext cx="10235328" cy="2727482"/>
            <a:chOff x="843382" y="5224717"/>
            <a:chExt cx="10235328" cy="2727482"/>
          </a:xfrm>
        </p:grpSpPr>
        <p:grpSp>
          <p:nvGrpSpPr>
            <p:cNvPr id="8" name="Groupe 7"/>
            <p:cNvGrpSpPr/>
            <p:nvPr/>
          </p:nvGrpSpPr>
          <p:grpSpPr>
            <a:xfrm>
              <a:off x="843382" y="5312219"/>
              <a:ext cx="10235328" cy="2639980"/>
              <a:chOff x="843382" y="5312219"/>
              <a:chExt cx="10235328" cy="2639980"/>
            </a:xfrm>
          </p:grpSpPr>
          <p:sp>
            <p:nvSpPr>
              <p:cNvPr id="19" name="Rectangle à coins arrondis 18"/>
              <p:cNvSpPr/>
              <p:nvPr/>
            </p:nvSpPr>
            <p:spPr>
              <a:xfrm>
                <a:off x="843382" y="5312219"/>
                <a:ext cx="10235328" cy="1396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808402" y="5705430"/>
                <a:ext cx="8305289" cy="2246769"/>
              </a:xfrm>
              <a:prstGeom prst="rect">
                <a:avLst/>
              </a:prstGeom>
              <a:noFill/>
            </p:spPr>
            <p:txBody>
              <a:bodyPr wrap="square" numCol="2" rtlCol="0">
                <a:spAutoFit/>
              </a:bodyPr>
              <a:lstStyle/>
              <a:p>
                <a:pPr algn="ctr">
                  <a:buClr>
                    <a:schemeClr val="tx1"/>
                  </a:buClr>
                </a:pPr>
                <a:r>
                  <a:rPr lang="fr-FR" sz="2800" b="1" dirty="0">
                    <a:latin typeface="Champagne &amp; Limousines" panose="020B0502020202020204" pitchFamily="34" charset="0"/>
                    <a:ea typeface="Champagne &amp; Limousines" panose="020B0502020202020204" pitchFamily="34" charset="0"/>
                  </a:rPr>
                  <a:t>19 administrateurs/</a:t>
                </a:r>
                <a:r>
                  <a:rPr lang="fr-FR" sz="2800" b="1" dirty="0" err="1">
                    <a:latin typeface="Champagne &amp; Limousines" panose="020B0502020202020204" pitchFamily="34" charset="0"/>
                    <a:ea typeface="Champagne &amp; Limousines" panose="020B0502020202020204" pitchFamily="34" charset="0"/>
                  </a:rPr>
                  <a:t>trices</a:t>
                </a:r>
                <a:endParaRPr lang="fr-FR" sz="2800" b="1" dirty="0">
                  <a:latin typeface="Champagne &amp; Limousines" panose="020B0502020202020204" pitchFamily="34" charset="0"/>
                  <a:ea typeface="Champagne &amp; Limousines" panose="020B0502020202020204" pitchFamily="34" charset="0"/>
                </a:endParaRPr>
              </a:p>
              <a:p>
                <a:pPr algn="ctr">
                  <a:buClr>
                    <a:schemeClr val="tx1"/>
                  </a:buClr>
                </a:pPr>
                <a:r>
                  <a:rPr lang="fr-FR" sz="2800" b="1" dirty="0">
                    <a:latin typeface="Champagne &amp; Limousines" panose="020B0502020202020204" pitchFamily="34" charset="0"/>
                    <a:ea typeface="Champagne &amp; Limousines" panose="020B0502020202020204" pitchFamily="34" charset="0"/>
                  </a:rPr>
                  <a:t> 1 coordinatrice, </a:t>
                </a:r>
              </a:p>
              <a:p>
                <a:pPr algn="ctr">
                  <a:buClr>
                    <a:schemeClr val="tx1"/>
                  </a:buClr>
                </a:pPr>
                <a:endParaRPr lang="fr-FR" sz="2800" b="1" dirty="0">
                  <a:latin typeface="Champagne &amp; Limousines" panose="020B0502020202020204" pitchFamily="34" charset="0"/>
                  <a:ea typeface="Champagne &amp; Limousines" panose="020B0502020202020204" pitchFamily="34" charset="0"/>
                </a:endParaRPr>
              </a:p>
              <a:p>
                <a:pPr algn="ctr">
                  <a:buClr>
                    <a:schemeClr val="tx1"/>
                  </a:buClr>
                </a:pPr>
                <a:endParaRPr lang="fr-FR" sz="2800" b="1" dirty="0">
                  <a:latin typeface="Champagne &amp; Limousines" panose="020B0502020202020204" pitchFamily="34" charset="0"/>
                  <a:ea typeface="Champagne &amp; Limousines" panose="020B0502020202020204" pitchFamily="34" charset="0"/>
                </a:endParaRPr>
              </a:p>
              <a:p>
                <a:pPr algn="ctr">
                  <a:buClr>
                    <a:schemeClr val="tx1"/>
                  </a:buClr>
                </a:pPr>
                <a:endParaRPr lang="fr-FR" sz="2800" b="1" dirty="0">
                  <a:latin typeface="Champagne &amp; Limousines" panose="020B0502020202020204" pitchFamily="34" charset="0"/>
                  <a:ea typeface="Champagne &amp; Limousines" panose="020B0502020202020204" pitchFamily="34" charset="0"/>
                </a:endParaRPr>
              </a:p>
              <a:p>
                <a:pPr algn="ctr">
                  <a:buClr>
                    <a:schemeClr val="tx1"/>
                  </a:buClr>
                </a:pPr>
                <a:r>
                  <a:rPr lang="fr-FR" sz="2800" b="1" dirty="0">
                    <a:latin typeface="Champagne &amp; Limousines" panose="020B0502020202020204" pitchFamily="34" charset="0"/>
                    <a:ea typeface="Champagne &amp; Limousines" panose="020B0502020202020204" pitchFamily="34" charset="0"/>
                  </a:rPr>
                  <a:t>2 lieux de permanences</a:t>
                </a:r>
              </a:p>
              <a:p>
                <a:pPr algn="ctr">
                  <a:buClr>
                    <a:schemeClr val="tx1"/>
                  </a:buClr>
                </a:pPr>
                <a:r>
                  <a:rPr lang="fr-FR" sz="2800" b="1" dirty="0">
                    <a:latin typeface="Champagne &amp; Limousines" panose="020B0502020202020204" pitchFamily="34" charset="0"/>
                    <a:ea typeface="Champagne &amp; Limousines" panose="020B0502020202020204" pitchFamily="34" charset="0"/>
                  </a:rPr>
                  <a:t> 3 groupes de travail</a:t>
                </a:r>
              </a:p>
            </p:txBody>
          </p:sp>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6618" y="6146766"/>
                <a:ext cx="687361" cy="605605"/>
              </a:xfrm>
              <a:prstGeom prst="rect">
                <a:avLst/>
              </a:prstGeom>
            </p:spPr>
          </p:pic>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2696" y="5676563"/>
                <a:ext cx="687361" cy="605605"/>
              </a:xfrm>
              <a:prstGeom prst="rect">
                <a:avLst/>
              </a:prstGeom>
            </p:spPr>
          </p:pic>
          <p:pic>
            <p:nvPicPr>
              <p:cNvPr id="14" name="Imag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54977" y="6114010"/>
                <a:ext cx="691897" cy="609601"/>
              </a:xfrm>
              <a:prstGeom prst="rect">
                <a:avLst/>
              </a:prstGeom>
            </p:spPr>
          </p:pic>
          <p:pic>
            <p:nvPicPr>
              <p:cNvPr id="15" name="Imag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48274" y="5672567"/>
                <a:ext cx="691897" cy="609601"/>
              </a:xfrm>
              <a:prstGeom prst="rect">
                <a:avLst/>
              </a:prstGeom>
            </p:spPr>
          </p:pic>
        </p:grpSp>
        <p:sp>
          <p:nvSpPr>
            <p:cNvPr id="17" name="ZoneTexte 16"/>
            <p:cNvSpPr txBox="1"/>
            <p:nvPr/>
          </p:nvSpPr>
          <p:spPr>
            <a:xfrm>
              <a:off x="4981084" y="5224717"/>
              <a:ext cx="3831136" cy="523220"/>
            </a:xfrm>
            <a:prstGeom prst="rect">
              <a:avLst/>
            </a:prstGeom>
            <a:noFill/>
          </p:spPr>
          <p:txBody>
            <a:bodyPr wrap="square" rtlCol="0">
              <a:spAutoFit/>
            </a:bodyPr>
            <a:lstStyle/>
            <a:p>
              <a:r>
                <a:rPr lang="fr-FR" sz="2800" b="1" dirty="0">
                  <a:latin typeface="Champagne &amp; Limousines" panose="020B0502020202020204" pitchFamily="34" charset="0"/>
                  <a:ea typeface="Champagne &amp; Limousines" panose="020B0502020202020204" pitchFamily="34" charset="0"/>
                </a:rPr>
                <a:t>En chiffres : </a:t>
              </a:r>
            </a:p>
          </p:txBody>
        </p:sp>
      </p:grpSp>
    </p:spTree>
    <p:extLst>
      <p:ext uri="{BB962C8B-B14F-4D97-AF65-F5344CB8AC3E}">
        <p14:creationId xmlns:p14="http://schemas.microsoft.com/office/powerpoint/2010/main" val="2357674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rgbClr val="D95726"/>
                </a:solidFill>
                <a:latin typeface="Champagne &amp; Limousines" panose="020B0502020202020204" pitchFamily="34" charset="0"/>
                <a:ea typeface="Champagne &amp; Limousines" panose="020B0502020202020204" pitchFamily="34" charset="0"/>
              </a:rPr>
              <a:t>Les missions socles du PEPS</a:t>
            </a:r>
          </a:p>
        </p:txBody>
      </p:sp>
      <p:sp>
        <p:nvSpPr>
          <p:cNvPr id="5" name="Titre 1"/>
          <p:cNvSpPr txBox="1">
            <a:spLocks/>
          </p:cNvSpPr>
          <p:nvPr/>
        </p:nvSpPr>
        <p:spPr>
          <a:xfrm>
            <a:off x="1642865" y="1854155"/>
            <a:ext cx="81288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hampagne &amp; Limousines" panose="020B0502020202020204" pitchFamily="34" charset="0"/>
                <a:ea typeface="Champagne &amp; Limousines" panose="020B0502020202020204" pitchFamily="34" charset="0"/>
              </a:rPr>
              <a:t>1) Développer l’emploi et l’entreprenariat</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3252" t="22593" r="18616" b="21251"/>
          <a:stretch/>
        </p:blipFill>
        <p:spPr>
          <a:xfrm>
            <a:off x="1264294" y="2076359"/>
            <a:ext cx="809595" cy="798029"/>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907" y="2874389"/>
            <a:ext cx="1301093" cy="1151409"/>
          </a:xfrm>
          <a:prstGeom prst="rect">
            <a:avLst/>
          </a:prstGeom>
        </p:spPr>
      </p:pic>
      <p:sp>
        <p:nvSpPr>
          <p:cNvPr id="9" name="Titre 1"/>
          <p:cNvSpPr txBox="1">
            <a:spLocks/>
          </p:cNvSpPr>
          <p:nvPr/>
        </p:nvSpPr>
        <p:spPr>
          <a:xfrm>
            <a:off x="1999259" y="3808188"/>
            <a:ext cx="55621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hampagne &amp; Limousines" panose="020B0502020202020204" pitchFamily="34" charset="0"/>
                <a:ea typeface="Champagne &amp; Limousines" panose="020B0502020202020204" pitchFamily="34" charset="0"/>
              </a:rPr>
              <a:t>3) Développer une culture ESS</a:t>
            </a: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887" y="3972788"/>
            <a:ext cx="1170113" cy="1035498"/>
          </a:xfrm>
          <a:prstGeom prst="rect">
            <a:avLst/>
          </a:prstGeom>
        </p:spPr>
      </p:pic>
      <p:sp>
        <p:nvSpPr>
          <p:cNvPr id="7" name="Titre 1"/>
          <p:cNvSpPr txBox="1">
            <a:spLocks/>
          </p:cNvSpPr>
          <p:nvPr/>
        </p:nvSpPr>
        <p:spPr>
          <a:xfrm>
            <a:off x="1264294" y="2921568"/>
            <a:ext cx="107122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Champagne &amp; Limousines" panose="020B0502020202020204" pitchFamily="34" charset="0"/>
                <a:ea typeface="Champagne &amp; Limousines" panose="020B0502020202020204" pitchFamily="34" charset="0"/>
              </a:rPr>
              <a:t>2) Conduire des projets collectifs entre structures ESS </a:t>
            </a:r>
            <a:endParaRPr lang="fr-FR" sz="3200" b="1" dirty="0" smtClean="0">
              <a:latin typeface="Champagne &amp; Limousines" panose="020B0502020202020204" pitchFamily="34" charset="0"/>
              <a:ea typeface="Champagne &amp; Limousines" panose="020B0502020202020204" pitchFamily="34" charset="0"/>
            </a:endParaRPr>
          </a:p>
          <a:p>
            <a:pPr algn="ctr"/>
            <a:r>
              <a:rPr lang="fr-FR" sz="3200" b="1" dirty="0" smtClean="0">
                <a:latin typeface="Champagne &amp; Limousines" panose="020B0502020202020204" pitchFamily="34" charset="0"/>
                <a:ea typeface="Champagne &amp; Limousines" panose="020B0502020202020204" pitchFamily="34" charset="0"/>
              </a:rPr>
              <a:t>et </a:t>
            </a:r>
            <a:r>
              <a:rPr lang="fr-FR" sz="3200" b="1" dirty="0">
                <a:latin typeface="Champagne &amp; Limousines" panose="020B0502020202020204" pitchFamily="34" charset="0"/>
                <a:ea typeface="Champagne &amp; Limousines" panose="020B0502020202020204" pitchFamily="34" charset="0"/>
              </a:rPr>
              <a:t>acteurs du territoire</a:t>
            </a:r>
          </a:p>
        </p:txBody>
      </p:sp>
    </p:spTree>
    <p:extLst>
      <p:ext uri="{BB962C8B-B14F-4D97-AF65-F5344CB8AC3E}">
        <p14:creationId xmlns:p14="http://schemas.microsoft.com/office/powerpoint/2010/main" val="19996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817" y="226085"/>
            <a:ext cx="10515600" cy="1325563"/>
          </a:xfrm>
        </p:spPr>
        <p:txBody>
          <a:bodyPr/>
          <a:lstStyle/>
          <a:p>
            <a:pPr algn="ctr"/>
            <a:r>
              <a:rPr lang="fr-FR" b="1" dirty="0">
                <a:solidFill>
                  <a:srgbClr val="D95726"/>
                </a:solidFill>
                <a:latin typeface="Champagne &amp; Limousines" panose="020B0502020202020204" pitchFamily="34" charset="0"/>
                <a:ea typeface="Champagne &amp; Limousines" panose="020B0502020202020204" pitchFamily="34" charset="0"/>
              </a:rPr>
              <a:t>Le Pays d’Auray : notre territoire d’action :</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946" y="1245990"/>
            <a:ext cx="3459541" cy="4657505"/>
          </a:xfrm>
          <a:prstGeom prst="rect">
            <a:avLst/>
          </a:prstGeom>
        </p:spPr>
      </p:pic>
      <p:sp>
        <p:nvSpPr>
          <p:cNvPr id="5" name="ZoneTexte 4"/>
          <p:cNvSpPr txBox="1"/>
          <p:nvPr/>
        </p:nvSpPr>
        <p:spPr>
          <a:xfrm>
            <a:off x="846817" y="3545687"/>
            <a:ext cx="6545179" cy="1938992"/>
          </a:xfrm>
          <a:prstGeom prst="rect">
            <a:avLst/>
          </a:prstGeom>
          <a:noFill/>
        </p:spPr>
        <p:txBody>
          <a:bodyPr wrap="square" rtlCol="0">
            <a:spAutoFit/>
          </a:bodyPr>
          <a:lstStyle/>
          <a:p>
            <a:r>
              <a:rPr lang="fr-FR" sz="2400" b="1" dirty="0">
                <a:latin typeface="Champagne &amp; Limousines" panose="020B0502020202020204" pitchFamily="34" charset="0"/>
                <a:ea typeface="Champagne &amp; Limousines" panose="020B0502020202020204" pitchFamily="34" charset="0"/>
              </a:rPr>
              <a:t>Ses particularités en matière d’ESS : </a:t>
            </a:r>
          </a:p>
          <a:p>
            <a:pPr marL="342900" indent="-342900">
              <a:buFont typeface="Arial" panose="020B0604020202020204" pitchFamily="34" charset="0"/>
              <a:buChar char="•"/>
            </a:pPr>
            <a:r>
              <a:rPr lang="fr-FR" sz="2400" b="1" dirty="0">
                <a:latin typeface="Champagne &amp; Limousines" panose="020B0502020202020204" pitchFamily="34" charset="0"/>
                <a:ea typeface="Champagne &amp; Limousines" panose="020B0502020202020204" pitchFamily="34" charset="0"/>
              </a:rPr>
              <a:t>Un statut associatif majoritaire </a:t>
            </a:r>
          </a:p>
          <a:p>
            <a:pPr marL="342900" indent="-342900">
              <a:buFont typeface="Arial" panose="020B0604020202020204" pitchFamily="34" charset="0"/>
              <a:buChar char="•"/>
            </a:pPr>
            <a:r>
              <a:rPr lang="fr-FR" sz="2400" b="1" dirty="0">
                <a:latin typeface="Champagne &amp; Limousines" panose="020B0502020202020204" pitchFamily="34" charset="0"/>
                <a:ea typeface="Champagne &amp; Limousines" panose="020B0502020202020204" pitchFamily="34" charset="0"/>
              </a:rPr>
              <a:t>L’action sociale très représentée</a:t>
            </a:r>
          </a:p>
          <a:p>
            <a:pPr marL="342900" indent="-342900">
              <a:buFont typeface="Arial" panose="020B0604020202020204" pitchFamily="34" charset="0"/>
              <a:buChar char="•"/>
            </a:pPr>
            <a:r>
              <a:rPr lang="fr-FR" sz="2400" b="1" dirty="0">
                <a:latin typeface="Champagne &amp; Limousines" panose="020B0502020202020204" pitchFamily="34" charset="0"/>
                <a:ea typeface="Champagne &amp; Limousines" panose="020B0502020202020204" pitchFamily="34" charset="0"/>
              </a:rPr>
              <a:t>Une croissance de l’emploi 3 fois plus élevée que la moyenne régionale</a:t>
            </a:r>
          </a:p>
        </p:txBody>
      </p:sp>
      <p:sp>
        <p:nvSpPr>
          <p:cNvPr id="6" name="ZoneTexte 5"/>
          <p:cNvSpPr txBox="1"/>
          <p:nvPr/>
        </p:nvSpPr>
        <p:spPr>
          <a:xfrm>
            <a:off x="1854868" y="1690688"/>
            <a:ext cx="5688512" cy="2031325"/>
          </a:xfrm>
          <a:prstGeom prst="rect">
            <a:avLst/>
          </a:prstGeom>
          <a:noFill/>
        </p:spPr>
        <p:txBody>
          <a:bodyPr wrap="square" rtlCol="0">
            <a:spAutoFit/>
          </a:bodyPr>
          <a:lstStyle/>
          <a:p>
            <a:pPr>
              <a:lnSpc>
                <a:spcPct val="150000"/>
              </a:lnSpc>
            </a:pPr>
            <a:r>
              <a:rPr lang="fr-FR" sz="2400" b="1" dirty="0">
                <a:latin typeface="Champagne &amp; Limousines" panose="020B0502020202020204" pitchFamily="34" charset="0"/>
                <a:ea typeface="Champagne &amp; Limousines" panose="020B0502020202020204" pitchFamily="34" charset="0"/>
              </a:rPr>
              <a:t>pays pour le poids de l’ESS dans l’économie</a:t>
            </a:r>
          </a:p>
          <a:p>
            <a:pPr>
              <a:lnSpc>
                <a:spcPct val="150000"/>
              </a:lnSpc>
            </a:pPr>
            <a:r>
              <a:rPr lang="fr-FR" sz="2400" b="1" dirty="0">
                <a:latin typeface="Champagne &amp; Limousines" panose="020B0502020202020204" pitchFamily="34" charset="0"/>
                <a:ea typeface="Champagne &amp; Limousines" panose="020B0502020202020204" pitchFamily="34" charset="0"/>
              </a:rPr>
              <a:t>établissements relevant de l’ESS</a:t>
            </a:r>
          </a:p>
          <a:p>
            <a:pPr>
              <a:lnSpc>
                <a:spcPct val="150000"/>
              </a:lnSpc>
            </a:pPr>
            <a:r>
              <a:rPr lang="fr-FR" sz="2400" b="1" dirty="0">
                <a:latin typeface="Champagne &amp; Limousines" panose="020B0502020202020204" pitchFamily="34" charset="0"/>
                <a:ea typeface="Champagne &amp; Limousines" panose="020B0502020202020204" pitchFamily="34" charset="0"/>
              </a:rPr>
              <a:t>Salariés travaillant dans l’ESS</a:t>
            </a:r>
          </a:p>
          <a:p>
            <a:endParaRPr lang="fr-FR" dirty="0"/>
          </a:p>
        </p:txBody>
      </p:sp>
      <p:sp>
        <p:nvSpPr>
          <p:cNvPr id="7" name="ZoneTexte 6"/>
          <p:cNvSpPr txBox="1"/>
          <p:nvPr/>
        </p:nvSpPr>
        <p:spPr>
          <a:xfrm>
            <a:off x="1048963" y="2275463"/>
            <a:ext cx="1210197" cy="584775"/>
          </a:xfrm>
          <a:prstGeom prst="rect">
            <a:avLst/>
          </a:prstGeom>
          <a:noFill/>
        </p:spPr>
        <p:txBody>
          <a:bodyPr wrap="square" rtlCol="0">
            <a:spAutoFit/>
          </a:bodyPr>
          <a:lstStyle/>
          <a:p>
            <a:r>
              <a:rPr lang="fr-FR" sz="3200" b="1" dirty="0">
                <a:solidFill>
                  <a:srgbClr val="F08217"/>
                </a:solidFill>
                <a:latin typeface="Champagne &amp; Limousines" panose="020B0502020202020204" pitchFamily="34" charset="0"/>
                <a:ea typeface="Champagne &amp; Limousines" panose="020B0502020202020204" pitchFamily="34" charset="0"/>
              </a:rPr>
              <a:t>349</a:t>
            </a:r>
          </a:p>
        </p:txBody>
      </p:sp>
      <p:sp>
        <p:nvSpPr>
          <p:cNvPr id="8" name="ZoneTexte 7"/>
          <p:cNvSpPr txBox="1"/>
          <p:nvPr/>
        </p:nvSpPr>
        <p:spPr>
          <a:xfrm>
            <a:off x="846817" y="1723115"/>
            <a:ext cx="1210197" cy="584775"/>
          </a:xfrm>
          <a:prstGeom prst="rect">
            <a:avLst/>
          </a:prstGeom>
          <a:noFill/>
        </p:spPr>
        <p:txBody>
          <a:bodyPr wrap="square" rtlCol="0">
            <a:spAutoFit/>
          </a:bodyPr>
          <a:lstStyle/>
          <a:p>
            <a:r>
              <a:rPr lang="fr-FR" sz="3200" b="1" dirty="0">
                <a:solidFill>
                  <a:srgbClr val="F08217"/>
                </a:solidFill>
                <a:latin typeface="Champagne &amp; Limousines" panose="020B0502020202020204" pitchFamily="34" charset="0"/>
                <a:ea typeface="Champagne &amp; Limousines" panose="020B0502020202020204" pitchFamily="34" charset="0"/>
              </a:rPr>
              <a:t>11</a:t>
            </a:r>
            <a:r>
              <a:rPr lang="fr-FR" sz="3200" b="1" baseline="30000" dirty="0">
                <a:solidFill>
                  <a:srgbClr val="F08217"/>
                </a:solidFill>
                <a:latin typeface="Champagne &amp; Limousines" panose="020B0502020202020204" pitchFamily="34" charset="0"/>
                <a:ea typeface="Champagne &amp; Limousines" panose="020B0502020202020204" pitchFamily="34" charset="0"/>
              </a:rPr>
              <a:t>ème</a:t>
            </a:r>
            <a:endParaRPr lang="fr-FR" sz="3200" b="1" dirty="0">
              <a:solidFill>
                <a:srgbClr val="F08217"/>
              </a:solidFill>
              <a:latin typeface="Champagne &amp; Limousines" panose="020B0502020202020204" pitchFamily="34" charset="0"/>
              <a:ea typeface="Champagne &amp; Limousines" panose="020B0502020202020204" pitchFamily="34" charset="0"/>
            </a:endParaRPr>
          </a:p>
        </p:txBody>
      </p:sp>
      <p:sp>
        <p:nvSpPr>
          <p:cNvPr id="9" name="ZoneTexte 8"/>
          <p:cNvSpPr txBox="1"/>
          <p:nvPr/>
        </p:nvSpPr>
        <p:spPr>
          <a:xfrm>
            <a:off x="587805" y="2794305"/>
            <a:ext cx="1517458" cy="584775"/>
          </a:xfrm>
          <a:prstGeom prst="rect">
            <a:avLst/>
          </a:prstGeom>
          <a:noFill/>
        </p:spPr>
        <p:txBody>
          <a:bodyPr wrap="square" rtlCol="0">
            <a:spAutoFit/>
          </a:bodyPr>
          <a:lstStyle/>
          <a:p>
            <a:r>
              <a:rPr lang="fr-FR" sz="3200" b="1" dirty="0">
                <a:solidFill>
                  <a:srgbClr val="F08217"/>
                </a:solidFill>
                <a:latin typeface="Champagne &amp; Limousines" panose="020B0502020202020204" pitchFamily="34" charset="0"/>
                <a:ea typeface="Champagne &amp; Limousines" panose="020B0502020202020204" pitchFamily="34" charset="0"/>
              </a:rPr>
              <a:t> 3 038</a:t>
            </a:r>
          </a:p>
        </p:txBody>
      </p:sp>
      <p:sp>
        <p:nvSpPr>
          <p:cNvPr id="10" name="ZoneTexte 9"/>
          <p:cNvSpPr txBox="1"/>
          <p:nvPr/>
        </p:nvSpPr>
        <p:spPr>
          <a:xfrm>
            <a:off x="2157514" y="5634606"/>
            <a:ext cx="5241697" cy="738664"/>
          </a:xfrm>
          <a:prstGeom prst="rect">
            <a:avLst/>
          </a:prstGeom>
          <a:noFill/>
        </p:spPr>
        <p:txBody>
          <a:bodyPr wrap="square" rtlCol="0">
            <a:spAutoFit/>
          </a:bodyPr>
          <a:lstStyle/>
          <a:p>
            <a:r>
              <a:rPr lang="fr-FR" sz="2400" b="1" dirty="0">
                <a:latin typeface="Champagne &amp; Limousines" panose="020B0502020202020204" pitchFamily="34" charset="0"/>
                <a:ea typeface="Champagne &amp; Limousines" panose="020B0502020202020204" pitchFamily="34" charset="0"/>
              </a:rPr>
              <a:t>+ Un réseau breton de pôles ESS</a:t>
            </a:r>
          </a:p>
          <a:p>
            <a:endParaRPr lang="fr-FR" dirty="0"/>
          </a:p>
        </p:txBody>
      </p:sp>
    </p:spTree>
    <p:extLst>
      <p:ext uri="{BB962C8B-B14F-4D97-AF65-F5344CB8AC3E}">
        <p14:creationId xmlns:p14="http://schemas.microsoft.com/office/powerpoint/2010/main" val="31892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56458"/>
            <a:ext cx="9092896" cy="7630952"/>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85011" y="1232582"/>
            <a:ext cx="13135507" cy="6740949"/>
          </a:xfrm>
          <a:prstGeom prst="rect">
            <a:avLst/>
          </a:prstGeom>
        </p:spPr>
      </p:pic>
      <p:sp>
        <p:nvSpPr>
          <p:cNvPr id="9" name="ZoneTexte 8"/>
          <p:cNvSpPr txBox="1"/>
          <p:nvPr/>
        </p:nvSpPr>
        <p:spPr>
          <a:xfrm>
            <a:off x="289560" y="3079563"/>
            <a:ext cx="11467012" cy="3046988"/>
          </a:xfrm>
          <a:prstGeom prst="rect">
            <a:avLst/>
          </a:prstGeom>
          <a:noFill/>
        </p:spPr>
        <p:txBody>
          <a:bodyPr wrap="square" rtlCol="0">
            <a:spAutoFit/>
          </a:bodyPr>
          <a:lstStyle/>
          <a:p>
            <a:pPr algn="ctr"/>
            <a:r>
              <a:rPr lang="fr-FR" sz="9600" b="1" dirty="0">
                <a:solidFill>
                  <a:schemeClr val="bg1"/>
                </a:solidFill>
                <a:latin typeface="Champagne &amp; Limousines" panose="020B0502020202020204" pitchFamily="34" charset="0"/>
                <a:ea typeface="Champagne &amp; Limousines" panose="020B0502020202020204" pitchFamily="34" charset="0"/>
              </a:rPr>
              <a:t>1</a:t>
            </a:r>
            <a:r>
              <a:rPr lang="fr-FR" sz="9600" b="1" dirty="0" smtClean="0">
                <a:solidFill>
                  <a:schemeClr val="bg1"/>
                </a:solidFill>
                <a:latin typeface="Champagne &amp; Limousines" panose="020B0502020202020204" pitchFamily="34" charset="0"/>
                <a:ea typeface="Champagne &amp; Limousines" panose="020B0502020202020204" pitchFamily="34" charset="0"/>
              </a:rPr>
              <a:t>) </a:t>
            </a:r>
            <a:r>
              <a:rPr lang="fr-FR" sz="9600" b="1" dirty="0">
                <a:solidFill>
                  <a:schemeClr val="bg1"/>
                </a:solidFill>
                <a:latin typeface="Champagne &amp; Limousines" panose="020B0502020202020204" pitchFamily="34" charset="0"/>
                <a:ea typeface="Champagne &amp; Limousines" panose="020B0502020202020204" pitchFamily="34" charset="0"/>
              </a:rPr>
              <a:t>Vidéo de présentation de l’ESS</a:t>
            </a:r>
          </a:p>
        </p:txBody>
      </p:sp>
    </p:spTree>
    <p:extLst>
      <p:ext uri="{BB962C8B-B14F-4D97-AF65-F5344CB8AC3E}">
        <p14:creationId xmlns:p14="http://schemas.microsoft.com/office/powerpoint/2010/main" val="40225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ruzZQT7NqE"/>
          <p:cNvPicPr>
            <a:picLocks noRot="1" noChangeAspect="1"/>
          </p:cNvPicPr>
          <p:nvPr>
            <a:videoFile r:link="rId1"/>
          </p:nvPr>
        </p:nvPicPr>
        <p:blipFill>
          <a:blip r:embed="rId4"/>
          <a:stretch>
            <a:fillRect/>
          </a:stretch>
        </p:blipFill>
        <p:spPr>
          <a:xfrm>
            <a:off x="1194319" y="411713"/>
            <a:ext cx="9751526" cy="5485234"/>
          </a:xfrm>
          <a:prstGeom prst="rect">
            <a:avLst/>
          </a:prstGeom>
        </p:spPr>
      </p:pic>
    </p:spTree>
    <p:extLst>
      <p:ext uri="{BB962C8B-B14F-4D97-AF65-F5344CB8AC3E}">
        <p14:creationId xmlns:p14="http://schemas.microsoft.com/office/powerpoint/2010/main" val="2958923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56458"/>
            <a:ext cx="9092896" cy="7630952"/>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85011" y="1232582"/>
            <a:ext cx="13135507" cy="6740949"/>
          </a:xfrm>
          <a:prstGeom prst="rect">
            <a:avLst/>
          </a:prstGeom>
        </p:spPr>
      </p:pic>
      <p:sp>
        <p:nvSpPr>
          <p:cNvPr id="9" name="ZoneTexte 8"/>
          <p:cNvSpPr txBox="1"/>
          <p:nvPr/>
        </p:nvSpPr>
        <p:spPr>
          <a:xfrm>
            <a:off x="938762" y="3079563"/>
            <a:ext cx="10817810" cy="3046988"/>
          </a:xfrm>
          <a:prstGeom prst="rect">
            <a:avLst/>
          </a:prstGeom>
          <a:noFill/>
        </p:spPr>
        <p:txBody>
          <a:bodyPr wrap="square" rtlCol="0">
            <a:spAutoFit/>
          </a:bodyPr>
          <a:lstStyle/>
          <a:p>
            <a:pPr algn="ctr"/>
            <a:r>
              <a:rPr lang="fr-FR" sz="9600" b="1" dirty="0">
                <a:solidFill>
                  <a:schemeClr val="bg1"/>
                </a:solidFill>
                <a:latin typeface="Champagne &amp; Limousines" panose="020B0502020202020204" pitchFamily="34" charset="0"/>
                <a:ea typeface="Champagne &amp; Limousines" panose="020B0502020202020204" pitchFamily="34" charset="0"/>
              </a:rPr>
              <a:t>2</a:t>
            </a:r>
            <a:r>
              <a:rPr lang="fr-FR" sz="9600" b="1" dirty="0" smtClean="0">
                <a:solidFill>
                  <a:schemeClr val="bg1"/>
                </a:solidFill>
                <a:latin typeface="Champagne &amp; Limousines" panose="020B0502020202020204" pitchFamily="34" charset="0"/>
                <a:ea typeface="Champagne &amp; Limousines" panose="020B0502020202020204" pitchFamily="34" charset="0"/>
              </a:rPr>
              <a:t>) </a:t>
            </a:r>
            <a:r>
              <a:rPr lang="fr-FR" sz="9600" b="1" dirty="0">
                <a:solidFill>
                  <a:schemeClr val="bg1"/>
                </a:solidFill>
                <a:latin typeface="Champagne &amp; Limousines" panose="020B0502020202020204" pitchFamily="34" charset="0"/>
                <a:ea typeface="Champagne &amp; Limousines" panose="020B0502020202020204" pitchFamily="34" charset="0"/>
              </a:rPr>
              <a:t>Quizz à la découverte de l’ESS</a:t>
            </a:r>
          </a:p>
        </p:txBody>
      </p:sp>
    </p:spTree>
    <p:extLst>
      <p:ext uri="{BB962C8B-B14F-4D97-AF65-F5344CB8AC3E}">
        <p14:creationId xmlns:p14="http://schemas.microsoft.com/office/powerpoint/2010/main" val="2264657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6000" b="1" dirty="0" smtClean="0">
                <a:solidFill>
                  <a:srgbClr val="D95826"/>
                </a:solidFill>
                <a:latin typeface="Champagne &amp; Limousines" panose="020B0502020202020204" pitchFamily="34" charset="0"/>
                <a:ea typeface="Champagne &amp; Limousines" panose="020B0502020202020204" pitchFamily="34" charset="0"/>
              </a:rPr>
              <a:t>ESS</a:t>
            </a:r>
            <a:r>
              <a:rPr lang="fr-FR" sz="6000" b="1" dirty="0">
                <a:solidFill>
                  <a:srgbClr val="D95826"/>
                </a:solidFill>
                <a:latin typeface="Champagne &amp; Limousines" panose="020B0502020202020204" pitchFamily="34" charset="0"/>
                <a:ea typeface="Champagne &amp; Limousines" panose="020B0502020202020204" pitchFamily="34" charset="0"/>
              </a:rPr>
              <a:t>, ça veut dire </a:t>
            </a:r>
            <a:r>
              <a:rPr lang="fr-FR" sz="6000" b="1" dirty="0" smtClean="0">
                <a:solidFill>
                  <a:srgbClr val="D95826"/>
                </a:solidFill>
                <a:latin typeface="Champagne &amp; Limousines" panose="020B0502020202020204" pitchFamily="34" charset="0"/>
                <a:ea typeface="Champagne &amp; Limousines" panose="020B0502020202020204" pitchFamily="34" charset="0"/>
              </a:rPr>
              <a:t>?</a:t>
            </a:r>
            <a:endParaRPr lang="fr-FR" sz="6000" dirty="0"/>
          </a:p>
        </p:txBody>
      </p:sp>
      <p:sp>
        <p:nvSpPr>
          <p:cNvPr id="3" name="Espace réservé du contenu 2"/>
          <p:cNvSpPr>
            <a:spLocks noGrp="1"/>
          </p:cNvSpPr>
          <p:nvPr>
            <p:ph idx="1"/>
          </p:nvPr>
        </p:nvSpPr>
        <p:spPr>
          <a:xfrm>
            <a:off x="1123406" y="1825625"/>
            <a:ext cx="10711542" cy="4351338"/>
          </a:xfrm>
        </p:spPr>
        <p:txBody>
          <a:bodyPr>
            <a:normAutofit/>
          </a:bodyPr>
          <a:lstStyle/>
          <a:p>
            <a:pPr marL="571500" lvl="0" indent="-457200">
              <a:lnSpc>
                <a:spcPct val="150000"/>
              </a:lnSpc>
              <a:spcBef>
                <a:spcPts val="0"/>
              </a:spcBef>
              <a:buClr>
                <a:schemeClr val="accent2"/>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Equipe Super Sociale</a:t>
            </a:r>
          </a:p>
          <a:p>
            <a:pPr marL="571500" lvl="0" indent="-457200">
              <a:lnSpc>
                <a:spcPct val="150000"/>
              </a:lnSpc>
              <a:spcBef>
                <a:spcPts val="0"/>
              </a:spcBef>
              <a:buClr>
                <a:srgbClr val="0070C0"/>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Economie Sociale et Solidaire</a:t>
            </a:r>
          </a:p>
          <a:p>
            <a:pPr marL="571500" lvl="0" indent="-457200">
              <a:lnSpc>
                <a:spcPct val="150000"/>
              </a:lnSpc>
              <a:spcBef>
                <a:spcPts val="0"/>
              </a:spcBef>
              <a:buClr>
                <a:srgbClr val="00CC00"/>
              </a:buClr>
              <a:buSzPct val="100000"/>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Entrepreneurs Souples et Sveltes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06" y="2668629"/>
            <a:ext cx="950039" cy="619222"/>
          </a:xfrm>
          <a:prstGeom prst="rect">
            <a:avLst/>
          </a:prstGeom>
        </p:spPr>
      </p:pic>
      <p:sp>
        <p:nvSpPr>
          <p:cNvPr id="5" name="ZoneTexte 4"/>
          <p:cNvSpPr txBox="1"/>
          <p:nvPr/>
        </p:nvSpPr>
        <p:spPr>
          <a:xfrm>
            <a:off x="8956974" y="1027906"/>
            <a:ext cx="655949" cy="369332"/>
          </a:xfrm>
          <a:prstGeom prst="rect">
            <a:avLst/>
          </a:prstGeom>
          <a:noFill/>
        </p:spPr>
        <p:txBody>
          <a:bodyPr wrap="none" rtlCol="0">
            <a:spAutoFit/>
          </a:bodyPr>
          <a:lstStyle/>
          <a:p>
            <a:r>
              <a:rPr lang="fr-FR" b="1" dirty="0">
                <a:solidFill>
                  <a:srgbClr val="D95826"/>
                </a:solidFill>
                <a:latin typeface="Champagne &amp; Limousines" panose="020B0502020202020204" pitchFamily="34" charset="0"/>
                <a:ea typeface="Champagne &amp; Limousines" panose="020B0502020202020204" pitchFamily="34" charset="0"/>
              </a:rPr>
              <a:t>1/13</a:t>
            </a:r>
            <a:endParaRPr lang="fr-FR" dirty="0">
              <a:solidFill>
                <a:srgbClr val="D95826"/>
              </a:solidFill>
            </a:endParaRPr>
          </a:p>
        </p:txBody>
      </p:sp>
    </p:spTree>
    <p:extLst>
      <p:ext uri="{BB962C8B-B14F-4D97-AF65-F5344CB8AC3E}">
        <p14:creationId xmlns:p14="http://schemas.microsoft.com/office/powerpoint/2010/main" val="8532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385466"/>
            <a:ext cx="11965577" cy="13974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6000" b="1" dirty="0">
                <a:solidFill>
                  <a:srgbClr val="D95826"/>
                </a:solidFill>
                <a:latin typeface="Champagne &amp; Limousines" panose="020B0502020202020204" pitchFamily="34" charset="0"/>
                <a:ea typeface="Champagne &amp; Limousines" panose="020B0502020202020204" pitchFamily="34" charset="0"/>
              </a:rPr>
              <a:t>Lesquelles de ces structures </a:t>
            </a:r>
            <a:r>
              <a:rPr lang="fr-FR" sz="6000" b="1" dirty="0" smtClean="0">
                <a:solidFill>
                  <a:srgbClr val="D95826"/>
                </a:solidFill>
                <a:latin typeface="Champagne &amp; Limousines" panose="020B0502020202020204" pitchFamily="34" charset="0"/>
                <a:ea typeface="Champagne &amp; Limousines" panose="020B0502020202020204" pitchFamily="34" charset="0"/>
              </a:rPr>
              <a:t>peuvent faire </a:t>
            </a:r>
            <a:r>
              <a:rPr lang="fr-FR" sz="6000" b="1" dirty="0">
                <a:solidFill>
                  <a:srgbClr val="D95826"/>
                </a:solidFill>
                <a:latin typeface="Champagne &amp; Limousines" panose="020B0502020202020204" pitchFamily="34" charset="0"/>
                <a:ea typeface="Champagne &amp; Limousines" panose="020B0502020202020204" pitchFamily="34" charset="0"/>
              </a:rPr>
              <a:t>partie de l'ESS ?</a:t>
            </a:r>
            <a:endParaRPr lang="fr-FR" sz="6000" dirty="0">
              <a:solidFill>
                <a:srgbClr val="D95826"/>
              </a:solidFill>
              <a:latin typeface="Champagne &amp; Limousines" panose="020B0502020202020204" pitchFamily="34" charset="0"/>
              <a:ea typeface="Champagne &amp; Limousines" panose="020B0502020202020204" pitchFamily="34" charset="0"/>
            </a:endParaRPr>
          </a:p>
        </p:txBody>
      </p:sp>
      <p:sp>
        <p:nvSpPr>
          <p:cNvPr id="14" name="ZoneTexte 13"/>
          <p:cNvSpPr txBox="1"/>
          <p:nvPr/>
        </p:nvSpPr>
        <p:spPr>
          <a:xfrm>
            <a:off x="1536626" y="2559988"/>
            <a:ext cx="9633528" cy="5724644"/>
          </a:xfrm>
          <a:prstGeom prst="rect">
            <a:avLst/>
          </a:prstGeom>
          <a:noFill/>
        </p:spPr>
        <p:txBody>
          <a:bodyPr wrap="square" numCol="2" rtlCol="0">
            <a:spAutoFit/>
          </a:bodyPr>
          <a:lstStyle/>
          <a:p>
            <a:pPr marL="457200" indent="-457200">
              <a:lnSpc>
                <a:spcPct val="150000"/>
              </a:lnSpc>
              <a:buClr>
                <a:srgbClr val="D95826"/>
              </a:buClr>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Les </a:t>
            </a:r>
            <a:r>
              <a:rPr lang="fr-FR" sz="4000" b="1" dirty="0" smtClean="0">
                <a:latin typeface="Champagne &amp; Limousines" panose="020B0502020202020204" pitchFamily="34" charset="0"/>
                <a:ea typeface="Champagne &amp; Limousines" panose="020B0502020202020204" pitchFamily="34" charset="0"/>
              </a:rPr>
              <a:t>associations</a:t>
            </a:r>
            <a:endParaRPr lang="fr-FR" sz="4000" b="1" dirty="0">
              <a:latin typeface="Champagne &amp; Limousines" panose="020B0502020202020204" pitchFamily="34" charset="0"/>
              <a:ea typeface="Champagne &amp; Limousines" panose="020B0502020202020204" pitchFamily="34" charset="0"/>
            </a:endParaRPr>
          </a:p>
          <a:p>
            <a:pPr marL="457200" indent="-457200">
              <a:lnSpc>
                <a:spcPct val="150000"/>
              </a:lnSpc>
              <a:buClr>
                <a:srgbClr val="0066FF"/>
              </a:buClr>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Les c</a:t>
            </a:r>
            <a:r>
              <a:rPr lang="fr-FR" sz="4000" b="1" dirty="0" smtClean="0">
                <a:latin typeface="Champagne &amp; Limousines" panose="020B0502020202020204" pitchFamily="34" charset="0"/>
                <a:ea typeface="Champagne &amp; Limousines" panose="020B0502020202020204" pitchFamily="34" charset="0"/>
              </a:rPr>
              <a:t>oopératives</a:t>
            </a:r>
          </a:p>
          <a:p>
            <a:pPr marL="457200" indent="-457200">
              <a:lnSpc>
                <a:spcPct val="150000"/>
              </a:lnSpc>
              <a:buClr>
                <a:srgbClr val="0066FF"/>
              </a:buClr>
              <a:buFont typeface="Wingdings" panose="05000000000000000000" pitchFamily="2" charset="2"/>
              <a:buChar char="q"/>
            </a:pPr>
            <a:endParaRPr lang="fr-FR" sz="4000" b="1" dirty="0">
              <a:latin typeface="Champagne &amp; Limousines" panose="020B0502020202020204" pitchFamily="34" charset="0"/>
              <a:ea typeface="Champagne &amp; Limousines" panose="020B0502020202020204" pitchFamily="34" charset="0"/>
            </a:endParaRPr>
          </a:p>
          <a:p>
            <a:pPr marL="457200" indent="-457200">
              <a:lnSpc>
                <a:spcPct val="150000"/>
              </a:lnSpc>
              <a:buClr>
                <a:srgbClr val="0066FF"/>
              </a:buClr>
              <a:buFont typeface="Wingdings" panose="05000000000000000000" pitchFamily="2" charset="2"/>
              <a:buChar char="q"/>
            </a:pPr>
            <a:endParaRPr lang="fr-FR" sz="4000" b="1" dirty="0" smtClean="0">
              <a:latin typeface="Champagne &amp; Limousines" panose="020B0502020202020204" pitchFamily="34" charset="0"/>
              <a:ea typeface="Champagne &amp; Limousines" panose="020B0502020202020204" pitchFamily="34" charset="0"/>
            </a:endParaRPr>
          </a:p>
          <a:p>
            <a:pPr marL="457200" indent="-457200">
              <a:lnSpc>
                <a:spcPct val="150000"/>
              </a:lnSpc>
              <a:buClr>
                <a:srgbClr val="0066FF"/>
              </a:buClr>
              <a:buFont typeface="Wingdings" panose="05000000000000000000" pitchFamily="2" charset="2"/>
              <a:buChar char="q"/>
            </a:pPr>
            <a:endParaRPr lang="fr-FR" sz="4000" b="1" dirty="0">
              <a:latin typeface="Champagne &amp; Limousines" panose="020B0502020202020204" pitchFamily="34" charset="0"/>
              <a:ea typeface="Champagne &amp; Limousines" panose="020B0502020202020204" pitchFamily="34" charset="0"/>
            </a:endParaRPr>
          </a:p>
          <a:p>
            <a:pPr marL="457200" indent="-457200">
              <a:lnSpc>
                <a:spcPct val="150000"/>
              </a:lnSpc>
              <a:buClr>
                <a:srgbClr val="0066FF"/>
              </a:buClr>
              <a:buFont typeface="Wingdings" panose="05000000000000000000" pitchFamily="2" charset="2"/>
              <a:buChar char="q"/>
            </a:pPr>
            <a:endParaRPr lang="fr-FR" sz="4000" b="1" dirty="0">
              <a:latin typeface="Champagne &amp; Limousines" panose="020B0502020202020204" pitchFamily="34" charset="0"/>
              <a:ea typeface="Champagne &amp; Limousines" panose="020B0502020202020204" pitchFamily="34" charset="0"/>
            </a:endParaRPr>
          </a:p>
          <a:p>
            <a:pPr marL="457200" indent="-457200">
              <a:lnSpc>
                <a:spcPct val="150000"/>
              </a:lnSpc>
              <a:buClr>
                <a:srgbClr val="00CC00"/>
              </a:buClr>
              <a:buFont typeface="Wingdings" panose="05000000000000000000" pitchFamily="2" charset="2"/>
              <a:buChar char="q"/>
            </a:pPr>
            <a:r>
              <a:rPr lang="fr-FR" sz="4000" b="1" dirty="0">
                <a:latin typeface="Champagne &amp; Limousines" panose="020B0502020202020204" pitchFamily="34" charset="0"/>
                <a:ea typeface="Champagne &amp; Limousines" panose="020B0502020202020204" pitchFamily="34" charset="0"/>
              </a:rPr>
              <a:t> Les </a:t>
            </a:r>
            <a:r>
              <a:rPr lang="fr-FR" sz="4000" b="1" dirty="0" smtClean="0">
                <a:latin typeface="Champagne &amp; Limousines" panose="020B0502020202020204" pitchFamily="34" charset="0"/>
                <a:ea typeface="Champagne &amp; Limousines" panose="020B0502020202020204" pitchFamily="34" charset="0"/>
              </a:rPr>
              <a:t>mutuelles</a:t>
            </a:r>
          </a:p>
          <a:p>
            <a:pPr marL="457200" indent="-457200">
              <a:lnSpc>
                <a:spcPct val="150000"/>
              </a:lnSpc>
              <a:buClr>
                <a:schemeClr val="accent4"/>
              </a:buClr>
              <a:buFont typeface="Wingdings" panose="05000000000000000000" pitchFamily="2" charset="2"/>
              <a:buChar char="q"/>
            </a:pPr>
            <a:r>
              <a:rPr lang="fr-FR" sz="4000" b="1" dirty="0" smtClean="0">
                <a:latin typeface="Champagne &amp; Limousines" panose="020B0502020202020204" pitchFamily="34" charset="0"/>
              </a:rPr>
              <a:t> Les entreprises</a:t>
            </a:r>
            <a:r>
              <a:rPr lang="fr-FR" sz="3200" dirty="0" smtClean="0"/>
              <a:t/>
            </a:r>
            <a:br>
              <a:rPr lang="fr-FR" sz="3200" dirty="0" smtClean="0"/>
            </a:br>
            <a:endParaRPr lang="fr-FR" sz="3200" dirty="0" smtClean="0"/>
          </a:p>
          <a:p>
            <a:endParaRPr lang="fr-FR" dirty="0"/>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140" y="2559988"/>
            <a:ext cx="950039" cy="619222"/>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839" y="3406780"/>
            <a:ext cx="950039" cy="619222"/>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589" y="3406780"/>
            <a:ext cx="950039" cy="619222"/>
          </a:xfrm>
          <a:prstGeom prst="rect">
            <a:avLst/>
          </a:prstGeom>
        </p:spPr>
      </p:pic>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590" y="2577625"/>
            <a:ext cx="950039" cy="619222"/>
          </a:xfrm>
          <a:prstGeom prst="rect">
            <a:avLst/>
          </a:prstGeom>
        </p:spPr>
      </p:pic>
      <p:sp>
        <p:nvSpPr>
          <p:cNvPr id="8" name="ZoneTexte 7"/>
          <p:cNvSpPr txBox="1"/>
          <p:nvPr/>
        </p:nvSpPr>
        <p:spPr>
          <a:xfrm>
            <a:off x="9255913" y="1501495"/>
            <a:ext cx="659155" cy="369332"/>
          </a:xfrm>
          <a:prstGeom prst="rect">
            <a:avLst/>
          </a:prstGeom>
          <a:noFill/>
        </p:spPr>
        <p:txBody>
          <a:bodyPr wrap="none" rtlCol="0">
            <a:spAutoFit/>
          </a:bodyPr>
          <a:lstStyle/>
          <a:p>
            <a:r>
              <a:rPr lang="fr-FR" b="1" dirty="0" smtClean="0">
                <a:solidFill>
                  <a:srgbClr val="D95826"/>
                </a:solidFill>
                <a:latin typeface="Champagne &amp; Limousines" panose="020B0502020202020204" pitchFamily="34" charset="0"/>
                <a:ea typeface="Champagne &amp; Limousines" panose="020B0502020202020204" pitchFamily="34" charset="0"/>
              </a:rPr>
              <a:t>2/13</a:t>
            </a:r>
            <a:endParaRPr lang="fr-FR" dirty="0">
              <a:solidFill>
                <a:srgbClr val="D95826"/>
              </a:solidFill>
            </a:endParaRPr>
          </a:p>
        </p:txBody>
      </p:sp>
    </p:spTree>
    <p:extLst>
      <p:ext uri="{BB962C8B-B14F-4D97-AF65-F5344CB8AC3E}">
        <p14:creationId xmlns:p14="http://schemas.microsoft.com/office/powerpoint/2010/main" val="284247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9001"/>
            <a:ext cx="11965577" cy="1397436"/>
          </a:xfrm>
        </p:spPr>
        <p:txBody>
          <a:bodyPr>
            <a:noAutofit/>
          </a:bodyPr>
          <a:lstStyle/>
          <a:p>
            <a:pPr algn="ctr"/>
            <a:r>
              <a:rPr lang="fr-FR" sz="6000" b="1" dirty="0">
                <a:solidFill>
                  <a:srgbClr val="D95826"/>
                </a:solidFill>
                <a:latin typeface="Champagne &amp; Limousines" panose="020B0502020202020204" pitchFamily="34" charset="0"/>
                <a:ea typeface="Champagne &amp; Limousines" panose="020B0502020202020204" pitchFamily="34" charset="0"/>
              </a:rPr>
              <a:t>Quel est le but de l'ESS ?</a:t>
            </a:r>
            <a:endParaRPr lang="fr-FR" sz="6000" dirty="0">
              <a:solidFill>
                <a:srgbClr val="D95826"/>
              </a:solidFill>
              <a:latin typeface="Champagne &amp; Limousines" panose="020B0502020202020204" pitchFamily="34" charset="0"/>
              <a:ea typeface="Champagne &amp; Limousines" panose="020B0502020202020204" pitchFamily="34" charset="0"/>
            </a:endParaRPr>
          </a:p>
        </p:txBody>
      </p:sp>
      <p:sp>
        <p:nvSpPr>
          <p:cNvPr id="3" name="ZoneTexte 2"/>
          <p:cNvSpPr txBox="1"/>
          <p:nvPr/>
        </p:nvSpPr>
        <p:spPr>
          <a:xfrm>
            <a:off x="1543051" y="1493550"/>
            <a:ext cx="10422526" cy="4801314"/>
          </a:xfrm>
          <a:prstGeom prst="rect">
            <a:avLst/>
          </a:prstGeom>
          <a:noFill/>
        </p:spPr>
        <p:txBody>
          <a:bodyPr wrap="square" rtlCol="0">
            <a:spAutoFit/>
          </a:bodyPr>
          <a:lstStyle/>
          <a:p>
            <a:pPr marL="457200" indent="-457200">
              <a:lnSpc>
                <a:spcPct val="150000"/>
              </a:lnSpc>
              <a:buClr>
                <a:srgbClr val="D95826"/>
              </a:buClr>
              <a:buFont typeface="Wingdings" panose="05000000000000000000" pitchFamily="2" charset="2"/>
              <a:buChar char="q"/>
            </a:pPr>
            <a:r>
              <a:rPr lang="fr-FR" sz="3200" b="1" dirty="0">
                <a:latin typeface="Champagne &amp; Limousines" panose="020B0502020202020204"/>
              </a:rPr>
              <a:t>Obtenir un maximum de financement public</a:t>
            </a:r>
          </a:p>
          <a:p>
            <a:pPr marL="457200" indent="-457200">
              <a:lnSpc>
                <a:spcPct val="150000"/>
              </a:lnSpc>
              <a:buClr>
                <a:srgbClr val="0066FF"/>
              </a:buClr>
              <a:buFont typeface="Wingdings" panose="05000000000000000000" pitchFamily="2" charset="2"/>
              <a:buChar char="q"/>
            </a:pPr>
            <a:r>
              <a:rPr lang="fr-FR" sz="3200" b="1" dirty="0">
                <a:latin typeface="Champagne &amp; Limousines" panose="020B0502020202020204"/>
              </a:rPr>
              <a:t>Surtout ne réaliser aucun bénéfice</a:t>
            </a:r>
          </a:p>
          <a:p>
            <a:pPr marL="457200" indent="-457200">
              <a:lnSpc>
                <a:spcPct val="150000"/>
              </a:lnSpc>
              <a:buClr>
                <a:srgbClr val="00CC00"/>
              </a:buClr>
              <a:buFont typeface="Wingdings" panose="05000000000000000000" pitchFamily="2" charset="2"/>
              <a:buChar char="q"/>
            </a:pPr>
            <a:r>
              <a:rPr lang="fr-FR" sz="3200" b="1" dirty="0">
                <a:latin typeface="Champagne &amp; Limousines" panose="020B0502020202020204" pitchFamily="34" charset="0"/>
                <a:ea typeface="Champagne &amp; Limousines" panose="020B0502020202020204" pitchFamily="34" charset="0"/>
              </a:rPr>
              <a:t>Faire des bénéfices pour pouvoir partir en voyage (mais humanitaire)</a:t>
            </a:r>
          </a:p>
          <a:p>
            <a:pPr marL="457200" indent="-457200">
              <a:lnSpc>
                <a:spcPct val="150000"/>
              </a:lnSpc>
              <a:buClr>
                <a:schemeClr val="accent4"/>
              </a:buClr>
              <a:buFont typeface="Wingdings" panose="05000000000000000000" pitchFamily="2" charset="2"/>
              <a:buChar char="q"/>
            </a:pPr>
            <a:r>
              <a:rPr lang="fr-FR" sz="3200" b="1" dirty="0">
                <a:latin typeface="Champagne &amp; Limousines" panose="020B0502020202020204" pitchFamily="34" charset="0"/>
                <a:ea typeface="Champagne &amp; Limousines" panose="020B0502020202020204" pitchFamily="34" charset="0"/>
              </a:rPr>
              <a:t>Répondre à un intérêt général, un besoin d’utilité sociale</a:t>
            </a:r>
          </a:p>
          <a:p>
            <a:pPr marL="457200" indent="-457200">
              <a:lnSpc>
                <a:spcPct val="150000"/>
              </a:lnSpc>
              <a:buClr>
                <a:srgbClr val="FF0066"/>
              </a:buClr>
              <a:buFont typeface="Wingdings" panose="05000000000000000000" pitchFamily="2" charset="2"/>
              <a:buChar char="q"/>
            </a:pPr>
            <a:r>
              <a:rPr lang="fr-FR" sz="3200" b="1" dirty="0">
                <a:latin typeface="Champagne &amp; Limousines" panose="020B0502020202020204" pitchFamily="34" charset="0"/>
                <a:ea typeface="Champagne &amp; Limousines" panose="020B0502020202020204" pitchFamily="34" charset="0"/>
              </a:rPr>
              <a:t>Changer le monde</a:t>
            </a:r>
            <a:endParaRPr lang="fr-FR" sz="3200" b="1" dirty="0">
              <a:latin typeface="Champagne &amp; Limousines" panose="020B0502020202020204"/>
              <a:ea typeface="Champagne &amp; Limousines" panose="020B0502020202020204" pitchFamily="34" charset="0"/>
            </a:endParaRP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276" y="4325979"/>
            <a:ext cx="950039" cy="619222"/>
          </a:xfrm>
          <a:prstGeom prst="rect">
            <a:avLst/>
          </a:prstGeom>
        </p:spPr>
      </p:pic>
      <p:sp>
        <p:nvSpPr>
          <p:cNvPr id="5" name="ZoneTexte 4"/>
          <p:cNvSpPr txBox="1"/>
          <p:nvPr/>
        </p:nvSpPr>
        <p:spPr>
          <a:xfrm>
            <a:off x="9748283" y="1071746"/>
            <a:ext cx="654346" cy="369332"/>
          </a:xfrm>
          <a:prstGeom prst="rect">
            <a:avLst/>
          </a:prstGeom>
          <a:noFill/>
        </p:spPr>
        <p:txBody>
          <a:bodyPr wrap="none" rtlCol="0">
            <a:spAutoFit/>
          </a:bodyPr>
          <a:lstStyle/>
          <a:p>
            <a:r>
              <a:rPr lang="fr-FR" b="1" dirty="0">
                <a:solidFill>
                  <a:srgbClr val="D95826"/>
                </a:solidFill>
                <a:latin typeface="Champagne &amp; Limousines" panose="020B0502020202020204" pitchFamily="34" charset="0"/>
                <a:ea typeface="Champagne &amp; Limousines" panose="020B0502020202020204" pitchFamily="34" charset="0"/>
              </a:rPr>
              <a:t>3</a:t>
            </a:r>
            <a:r>
              <a:rPr lang="fr-FR" b="1" dirty="0" smtClean="0">
                <a:solidFill>
                  <a:srgbClr val="D95826"/>
                </a:solidFill>
                <a:latin typeface="Champagne &amp; Limousines" panose="020B0502020202020204" pitchFamily="34" charset="0"/>
                <a:ea typeface="Champagne &amp; Limousines" panose="020B0502020202020204" pitchFamily="34" charset="0"/>
              </a:rPr>
              <a:t>/13</a:t>
            </a:r>
            <a:endParaRPr lang="fr-FR" dirty="0">
              <a:solidFill>
                <a:srgbClr val="D95826"/>
              </a:solidFill>
            </a:endParaRPr>
          </a:p>
        </p:txBody>
      </p:sp>
    </p:spTree>
    <p:extLst>
      <p:ext uri="{BB962C8B-B14F-4D97-AF65-F5344CB8AC3E}">
        <p14:creationId xmlns:p14="http://schemas.microsoft.com/office/powerpoint/2010/main" val="337903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00062"/>
            <a:ext cx="10515600" cy="1325563"/>
          </a:xfrm>
        </p:spPr>
        <p:txBody>
          <a:bodyPr>
            <a:normAutofit fontScale="90000"/>
          </a:bodyPr>
          <a:lstStyle/>
          <a:p>
            <a:pPr algn="ctr"/>
            <a:r>
              <a:rPr lang="fr-FR" sz="6700" b="1" dirty="0">
                <a:solidFill>
                  <a:srgbClr val="D95826"/>
                </a:solidFill>
                <a:latin typeface="Champagne &amp; Limousines" panose="020B0502020202020204" pitchFamily="34" charset="0"/>
                <a:ea typeface="Champagne &amp; Limousines" panose="020B0502020202020204" pitchFamily="34" charset="0"/>
              </a:rPr>
              <a:t>Lesquelles de ces propositions sont des principes de l'ESS ?</a:t>
            </a:r>
            <a:r>
              <a:rPr lang="fr-FR" dirty="0"/>
              <a:t/>
            </a:r>
            <a:br>
              <a:rPr lang="fr-FR" dirty="0"/>
            </a:br>
            <a:endParaRPr lang="fr-FR" dirty="0"/>
          </a:p>
        </p:txBody>
      </p:sp>
      <p:sp>
        <p:nvSpPr>
          <p:cNvPr id="3" name="Espace réservé du contenu 2"/>
          <p:cNvSpPr>
            <a:spLocks noGrp="1"/>
          </p:cNvSpPr>
          <p:nvPr>
            <p:ph idx="1"/>
          </p:nvPr>
        </p:nvSpPr>
        <p:spPr>
          <a:xfrm>
            <a:off x="1676400" y="1670049"/>
            <a:ext cx="10515600" cy="4711701"/>
          </a:xfrm>
        </p:spPr>
        <p:txBody>
          <a:bodyPr>
            <a:normAutofit/>
          </a:bodyPr>
          <a:lstStyle/>
          <a:p>
            <a:pPr>
              <a:lnSpc>
                <a:spcPct val="150000"/>
              </a:lnSpc>
              <a:buClr>
                <a:srgbClr val="D95826"/>
              </a:buClr>
              <a:buFont typeface="Wingdings" panose="05000000000000000000" pitchFamily="2" charset="2"/>
              <a:buChar char="q"/>
            </a:pPr>
            <a:r>
              <a:rPr lang="fr-FR" sz="3500" b="1" dirty="0">
                <a:latin typeface="Champagne &amp; Limousines" panose="020B0502020202020204" pitchFamily="34" charset="0"/>
                <a:ea typeface="Champagne &amp; Limousines" panose="020B0502020202020204" pitchFamily="34" charset="0"/>
              </a:rPr>
              <a:t> Pas vu, Pas pris</a:t>
            </a:r>
          </a:p>
          <a:p>
            <a:pPr>
              <a:lnSpc>
                <a:spcPct val="150000"/>
              </a:lnSpc>
              <a:buClr>
                <a:srgbClr val="0066FF"/>
              </a:buClr>
              <a:buFont typeface="Wingdings" panose="05000000000000000000" pitchFamily="2" charset="2"/>
              <a:buChar char="q"/>
            </a:pPr>
            <a:r>
              <a:rPr lang="fr-FR" sz="3500" b="1" dirty="0">
                <a:latin typeface="Champagne &amp; Limousines" panose="020B0502020202020204"/>
              </a:rPr>
              <a:t> 1 personne = 1 voix </a:t>
            </a:r>
            <a:r>
              <a:rPr lang="fr-FR" sz="3500" b="1" dirty="0" smtClean="0">
                <a:latin typeface="Champagne &amp; Limousines" panose="020B0502020202020204"/>
              </a:rPr>
              <a:t>(gouvernance </a:t>
            </a:r>
            <a:r>
              <a:rPr lang="fr-FR" sz="3500" b="1" dirty="0">
                <a:latin typeface="Champagne &amp; Limousines" panose="020B0502020202020204"/>
              </a:rPr>
              <a:t>démocratique)</a:t>
            </a:r>
          </a:p>
          <a:p>
            <a:pPr>
              <a:lnSpc>
                <a:spcPct val="150000"/>
              </a:lnSpc>
              <a:buClr>
                <a:srgbClr val="00CC00"/>
              </a:buClr>
              <a:buFont typeface="Wingdings" panose="05000000000000000000" pitchFamily="2" charset="2"/>
              <a:buChar char="q"/>
            </a:pPr>
            <a:r>
              <a:rPr lang="fr-FR" sz="3500" b="1" dirty="0">
                <a:latin typeface="Champagne &amp; Limousines" panose="020B0502020202020204" pitchFamily="34" charset="0"/>
                <a:ea typeface="Champagne &amp; Limousines" panose="020B0502020202020204" pitchFamily="34" charset="0"/>
              </a:rPr>
              <a:t> L’ancrage territorial</a:t>
            </a:r>
          </a:p>
          <a:p>
            <a:pPr>
              <a:lnSpc>
                <a:spcPct val="150000"/>
              </a:lnSpc>
              <a:buClr>
                <a:schemeClr val="accent4"/>
              </a:buClr>
              <a:buFont typeface="Wingdings" panose="05000000000000000000" pitchFamily="2" charset="2"/>
              <a:buChar char="q"/>
            </a:pPr>
            <a:r>
              <a:rPr lang="fr-FR" sz="3500" b="1" dirty="0">
                <a:latin typeface="Champagne &amp; Limousines" panose="020B0502020202020204" pitchFamily="34" charset="0"/>
                <a:ea typeface="Champagne &amp; Limousines" panose="020B0502020202020204" pitchFamily="34" charset="0"/>
              </a:rPr>
              <a:t> l’Humain au cœur du projet</a:t>
            </a:r>
          </a:p>
          <a:p>
            <a:pPr>
              <a:lnSpc>
                <a:spcPct val="150000"/>
              </a:lnSpc>
              <a:buClr>
                <a:srgbClr val="FF0066"/>
              </a:buClr>
              <a:buFont typeface="Wingdings" panose="05000000000000000000" pitchFamily="2" charset="2"/>
              <a:buChar char="q"/>
            </a:pPr>
            <a:r>
              <a:rPr lang="fr-FR" sz="3500" b="1" dirty="0">
                <a:latin typeface="Champagne &amp; Limousines" panose="020B0502020202020204" pitchFamily="34" charset="0"/>
                <a:ea typeface="Champagne &amp; Limousines" panose="020B0502020202020204" pitchFamily="34" charset="0"/>
              </a:rPr>
              <a:t> Une délocalisation encouragée</a:t>
            </a:r>
          </a:p>
          <a:p>
            <a:pPr>
              <a:lnSpc>
                <a:spcPct val="150000"/>
              </a:lnSpc>
              <a:buFont typeface="Wingdings" panose="05000000000000000000" pitchFamily="2" charset="2"/>
              <a:buChar char="q"/>
            </a:pPr>
            <a:endParaRPr lang="fr-FR" sz="3200" b="1" dirty="0">
              <a:latin typeface="Champagne &amp; Limousines" panose="020B0502020202020204" pitchFamily="34" charset="0"/>
              <a:ea typeface="Champagne &amp; Limousines" panose="020B0502020202020204" pitchFamily="34" charset="0"/>
            </a:endParaRP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576" y="2516229"/>
            <a:ext cx="950039" cy="61922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576" y="3484465"/>
            <a:ext cx="950039" cy="61922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576" y="4452701"/>
            <a:ext cx="950039" cy="619222"/>
          </a:xfrm>
          <a:prstGeom prst="rect">
            <a:avLst/>
          </a:prstGeom>
        </p:spPr>
      </p:pic>
      <p:sp>
        <p:nvSpPr>
          <p:cNvPr id="7" name="ZoneTexte 6"/>
          <p:cNvSpPr txBox="1"/>
          <p:nvPr/>
        </p:nvSpPr>
        <p:spPr>
          <a:xfrm>
            <a:off x="10434082" y="1300717"/>
            <a:ext cx="657552" cy="369332"/>
          </a:xfrm>
          <a:prstGeom prst="rect">
            <a:avLst/>
          </a:prstGeom>
          <a:noFill/>
        </p:spPr>
        <p:txBody>
          <a:bodyPr wrap="none" rtlCol="0">
            <a:spAutoFit/>
          </a:bodyPr>
          <a:lstStyle/>
          <a:p>
            <a:r>
              <a:rPr lang="fr-FR" b="1" dirty="0">
                <a:solidFill>
                  <a:srgbClr val="D95826"/>
                </a:solidFill>
                <a:latin typeface="Champagne &amp; Limousines" panose="020B0502020202020204" pitchFamily="34" charset="0"/>
                <a:ea typeface="Champagne &amp; Limousines" panose="020B0502020202020204" pitchFamily="34" charset="0"/>
              </a:rPr>
              <a:t>4</a:t>
            </a:r>
            <a:r>
              <a:rPr lang="fr-FR" b="1" dirty="0" smtClean="0">
                <a:solidFill>
                  <a:srgbClr val="D95826"/>
                </a:solidFill>
                <a:latin typeface="Champagne &amp; Limousines" panose="020B0502020202020204" pitchFamily="34" charset="0"/>
                <a:ea typeface="Champagne &amp; Limousines" panose="020B0502020202020204" pitchFamily="34" charset="0"/>
              </a:rPr>
              <a:t>/13</a:t>
            </a:r>
            <a:endParaRPr lang="fr-FR" dirty="0">
              <a:solidFill>
                <a:srgbClr val="D95826"/>
              </a:solidFill>
            </a:endParaRPr>
          </a:p>
        </p:txBody>
      </p:sp>
    </p:spTree>
    <p:extLst>
      <p:ext uri="{BB962C8B-B14F-4D97-AF65-F5344CB8AC3E}">
        <p14:creationId xmlns:p14="http://schemas.microsoft.com/office/powerpoint/2010/main" val="27573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1737</Words>
  <Application>Microsoft Office PowerPoint</Application>
  <PresentationFormat>Grand écran</PresentationFormat>
  <Paragraphs>273</Paragraphs>
  <Slides>25</Slides>
  <Notes>23</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Calibri Light</vt:lpstr>
      <vt:lpstr>Champagne &amp; Limousines</vt:lpstr>
      <vt:lpstr>Symbol</vt:lpstr>
      <vt:lpstr>Wingdings</vt:lpstr>
      <vt:lpstr>Thème Office</vt:lpstr>
      <vt:lpstr>Présentation PowerPoint</vt:lpstr>
      <vt:lpstr>À la découverte de l’ESS…</vt:lpstr>
      <vt:lpstr>Présentation PowerPoint</vt:lpstr>
      <vt:lpstr>Présentation PowerPoint</vt:lpstr>
      <vt:lpstr>Présentation PowerPoint</vt:lpstr>
      <vt:lpstr>ESS, ça veut dire ?</vt:lpstr>
      <vt:lpstr>Présentation PowerPoint</vt:lpstr>
      <vt:lpstr>Quel est le but de l'ESS ?</vt:lpstr>
      <vt:lpstr>Lesquelles de ces propositions sont des principes de l'ESS ? </vt:lpstr>
      <vt:lpstr>Lesquelles de ces propositions sont des principes de l'ESS (suite) ? </vt:lpstr>
      <vt:lpstr>Comment les décisions sont-elles prises? </vt:lpstr>
      <vt:lpstr>L’ESS, ça regroupe qui ? </vt:lpstr>
      <vt:lpstr>Combien l’ESS représente-t-elle d’emplois salariés ? </vt:lpstr>
      <vt:lpstr>Combien l’ESS compte-t-elle de structures ? </vt:lpstr>
      <vt:lpstr>Lesquelles de ces activités peuvent faire partie de l’ESS ? </vt:lpstr>
      <vt:lpstr>Lesquelles de ces activités peuvent faire partie de l’ESS ? </vt:lpstr>
      <vt:lpstr>Lesquels de ces métiers peuvent faire partie de l’ESS ? </vt:lpstr>
      <vt:lpstr>A qui profite les activités des structures ESS ? </vt:lpstr>
      <vt:lpstr>Présentation PowerPoint</vt:lpstr>
      <vt:lpstr>Présentation PowerPoint</vt:lpstr>
      <vt:lpstr>Présentation PowerPoint</vt:lpstr>
      <vt:lpstr>L’Economie Sociale et Solidaire</vt:lpstr>
      <vt:lpstr>Le PEPS : Pôle de développement de l’Economie Positive Sociale et Solidaire</vt:lpstr>
      <vt:lpstr>Les missions socles du PEPS</vt:lpstr>
      <vt:lpstr>Le Pays d’Auray : notre territoire d’action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Association PEPS</dc:creator>
  <cp:lastModifiedBy>Pauline</cp:lastModifiedBy>
  <cp:revision>72</cp:revision>
  <dcterms:created xsi:type="dcterms:W3CDTF">2019-02-21T14:27:42Z</dcterms:created>
  <dcterms:modified xsi:type="dcterms:W3CDTF">2019-04-29T16:03:53Z</dcterms:modified>
</cp:coreProperties>
</file>